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1" r:id="rId5"/>
    <p:sldId id="385" r:id="rId6"/>
    <p:sldId id="362" r:id="rId7"/>
    <p:sldId id="387" r:id="rId8"/>
    <p:sldId id="363" r:id="rId9"/>
    <p:sldId id="388" r:id="rId10"/>
    <p:sldId id="364" r:id="rId11"/>
    <p:sldId id="389" r:id="rId12"/>
    <p:sldId id="381" r:id="rId13"/>
    <p:sldId id="390" r:id="rId14"/>
    <p:sldId id="391" r:id="rId15"/>
    <p:sldId id="392" r:id="rId16"/>
    <p:sldId id="367" r:id="rId17"/>
    <p:sldId id="380" r:id="rId18"/>
    <p:sldId id="378" r:id="rId19"/>
    <p:sldId id="379" r:id="rId20"/>
    <p:sldId id="377" r:id="rId2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71"/>
    <a:srgbClr val="FFC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AFD8959-9B3F-4D47-BAAB-44C6AA61CEA2}">
  <a:tblStyle styleId="{7AFD8959-9B3F-4D47-BAAB-44C6AA61CEA2}" styleName="BMS Table Gray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tx1"/>
              </a:solidFill>
            </a:ln>
          </a:top>
          <a:bottom>
            <a:ln w="6350">
              <a:solidFill>
                <a:schemeClr val="tx1"/>
              </a:solidFill>
            </a:ln>
          </a:bottom>
          <a:insideH>
            <a:ln w="6350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EEE7E7"/>
          </a:solidFill>
        </a:fill>
      </a:tcStyle>
    </a:band2H>
    <a:band1V>
      <a:tcStyle>
        <a:tcBdr/>
        <a:fill>
          <a:solidFill>
            <a:srgbClr val="EEE7E7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chemeClr val="tx1"/>
              </a:solidFill>
            </a:ln>
          </a:top>
          <a:bottom>
            <a:ln w="19050">
              <a:solidFill>
                <a:schemeClr val="tx1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chemeClr val="tx1"/>
          </a:solidFill>
        </a:fill>
      </a:tcStyle>
    </a:firstRow>
  </a:tblStyle>
  <a:tblStyle styleId="{AB131486-7932-478D-BA04-5426E13E8524}" styleName="BMS Table Amber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FFD186"/>
              </a:solidFill>
            </a:ln>
          </a:top>
          <a:bottom>
            <a:ln w="6350">
              <a:solidFill>
                <a:srgbClr val="FFD186"/>
              </a:solidFill>
            </a:ln>
          </a:bottom>
          <a:insideH>
            <a:ln w="6350">
              <a:solidFill>
                <a:srgbClr val="FFD186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FECCD"/>
          </a:solidFill>
        </a:fill>
      </a:tcStyle>
    </a:band2H>
    <a:band1V>
      <a:tcStyle>
        <a:tcBdr/>
        <a:fill>
          <a:solidFill>
            <a:srgbClr val="FFECCD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rgbClr val="FFD186"/>
              </a:solidFill>
            </a:ln>
          </a:top>
          <a:bottom>
            <a:ln w="19050">
              <a:solidFill>
                <a:srgbClr val="FFD186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FD186"/>
          </a:solidFill>
        </a:fill>
      </a:tcStyle>
    </a:firstRow>
  </a:tblStyle>
  <a:tblStyle styleId="{17987A09-FBC6-4D12-BA78-BE2ACF4811F2}" styleName="BMS Table Peach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FDA97D"/>
              </a:solidFill>
            </a:ln>
          </a:top>
          <a:bottom>
            <a:ln w="6350">
              <a:solidFill>
                <a:srgbClr val="FDA97D"/>
              </a:solidFill>
            </a:ln>
          </a:bottom>
          <a:insideH>
            <a:ln w="6350">
              <a:solidFill>
                <a:srgbClr val="FDA97D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EDCCA"/>
          </a:solidFill>
        </a:fill>
      </a:tcStyle>
    </a:band2H>
    <a:band1V>
      <a:tcStyle>
        <a:tcBdr/>
        <a:fill>
          <a:solidFill>
            <a:srgbClr val="FEDCCA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rgbClr val="FDA97D"/>
              </a:solidFill>
            </a:ln>
          </a:top>
          <a:bottom>
            <a:ln w="19050">
              <a:solidFill>
                <a:srgbClr val="FDA97D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DA97D"/>
          </a:solidFill>
        </a:fill>
      </a:tcStyle>
    </a:firstRow>
  </a:tblStyle>
  <a:tblStyle styleId="{3FB51E2C-7BFB-4B95-B8AA-B85EA3A58659}" styleName="BMS Table Sienna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CB7C78"/>
              </a:solidFill>
            </a:ln>
          </a:top>
          <a:bottom>
            <a:ln w="6350">
              <a:solidFill>
                <a:srgbClr val="CB7C78"/>
              </a:solidFill>
            </a:ln>
          </a:bottom>
          <a:insideH>
            <a:ln w="6350">
              <a:solidFill>
                <a:srgbClr val="CB7C78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DAC5C5"/>
          </a:solidFill>
        </a:fill>
      </a:tcStyle>
    </a:band2H>
    <a:band1V>
      <a:tcStyle>
        <a:tcBdr/>
        <a:fill>
          <a:solidFill>
            <a:srgbClr val="DAC5C5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rgbClr val="CB7C78"/>
              </a:solidFill>
            </a:ln>
          </a:top>
          <a:bottom>
            <a:ln w="19050">
              <a:solidFill>
                <a:srgbClr val="CB7C78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bg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CB7C78"/>
          </a:solidFill>
        </a:fill>
      </a:tcStyle>
    </a:firstRow>
  </a:tblStyle>
  <a:tblStyle styleId="{341639D1-FA1C-4AE1-8705-CAF77B6581E0}" styleName="BMS Table Mint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59FFB9"/>
              </a:solidFill>
            </a:ln>
          </a:top>
          <a:bottom>
            <a:ln w="6350">
              <a:solidFill>
                <a:srgbClr val="59FFB9"/>
              </a:solidFill>
            </a:ln>
          </a:bottom>
          <a:insideH>
            <a:ln w="6350">
              <a:solidFill>
                <a:srgbClr val="59FFB9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C5FFE6"/>
          </a:solidFill>
        </a:fill>
      </a:tcStyle>
    </a:band2H>
    <a:band1V>
      <a:tcStyle>
        <a:tcBdr/>
        <a:fill>
          <a:solidFill>
            <a:srgbClr val="C5FFE6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rgbClr val="59FFB9"/>
              </a:solidFill>
            </a:ln>
          </a:top>
          <a:bottom>
            <a:ln w="19050">
              <a:solidFill>
                <a:srgbClr val="59FFB9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59FFB9"/>
          </a:solidFill>
        </a:fill>
      </a:tcStyle>
    </a:firstRow>
  </a:tblStyle>
  <a:tblStyle styleId="{634F3CDC-9E1D-4E82-9B7D-985DE547036D}" styleName="BMS Table Aqua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33D6F1"/>
              </a:solidFill>
            </a:ln>
          </a:top>
          <a:bottom>
            <a:ln w="6350">
              <a:solidFill>
                <a:srgbClr val="33D6F1"/>
              </a:solidFill>
            </a:ln>
          </a:bottom>
          <a:insideH>
            <a:ln w="6350">
              <a:solidFill>
                <a:srgbClr val="33D6F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noFill/>
        </a:fill>
      </a:tcStyle>
    </a:band1H>
    <a:band2H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C0F2FB"/>
          </a:solidFill>
        </a:fill>
      </a:tcStyle>
    </a:band2H>
    <a:band1V>
      <a:tcStyle>
        <a:tcBdr/>
        <a:fill>
          <a:solidFill>
            <a:srgbClr val="C0F2FB"/>
          </a:solidFill>
        </a:fill>
      </a:tcStyle>
    </a:band1V>
    <a:band2V>
      <a:tcStyle>
        <a:tcBdr/>
        <a:fill>
          <a:noFill/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9050">
              <a:solidFill>
                <a:srgbClr val="33D6F1"/>
              </a:solidFill>
            </a:ln>
          </a:top>
          <a:bottom>
            <a:ln w="19050">
              <a:solidFill>
                <a:srgbClr val="33D6F1"/>
              </a:solidFill>
            </a:ln>
          </a:bottom>
        </a:tcBdr>
        <a:fill>
          <a:noFill/>
        </a:fill>
      </a:tcStyle>
    </a:lastRow>
    <a:firstRow>
      <a:tcTxStyle b="on">
        <a:fontRef idx="minor"/>
        <a:schemeClr val="tx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33D6F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9" autoAdjust="0"/>
    <p:restoredTop sz="88006" autoAdjust="0"/>
  </p:normalViewPr>
  <p:slideViewPr>
    <p:cSldViewPr snapToGrid="0" showGuides="1">
      <p:cViewPr varScale="1">
        <p:scale>
          <a:sx n="100" d="100"/>
          <a:sy n="10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6" d="100"/>
          <a:sy n="166" d="100"/>
        </p:scale>
        <p:origin x="546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6B232A-A90B-0843-9FE3-CD41AEF1F4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EF4F6-6352-EF49-8B94-F88281AD3C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3FA1003-23F1-F848-ABD7-AA279ACD1B1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22398-7E15-714C-85A0-DACC6DC3F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B2665-97EF-CE47-ABE4-18D4D76C98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DAB60F0-68D7-274B-9B3A-8BD634CF5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F6C0D1-008B-C245-AF1E-F6ADA8BEAF3C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CB8535-DC0F-AF47-A510-8461A80C0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880" indent="-182880" algn="l" defTabSz="914400" rtl="0" eaLnBrk="1" latinLnBrk="0" hangingPunct="1">
      <a:spcBef>
        <a:spcPts val="600"/>
      </a:spcBef>
      <a:buFont typeface="Trebuchet MS" panose="020B0603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6576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864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3152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09728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28016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46304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645920" indent="-182880" algn="l" defTabSz="914400" rtl="0" eaLnBrk="1" latinLnBrk="0" hangingPunct="1">
      <a:buFont typeface="Trebuchet MS" panose="020B0603020202020204" pitchFamily="34" charset="0"/>
      <a:buChar char="—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34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3050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Green bucket</a:t>
            </a:r>
            <a:r>
              <a:rPr lang="en-US" altLang="en-US" baseline="0" dirty="0"/>
              <a:t> optional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8503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the reaction take?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81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82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8148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62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04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content</a:t>
            </a:r>
            <a:r>
              <a:rPr lang="en-US" baseline="0" dirty="0"/>
              <a:t> for our group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2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Clear definition of our operation range.</a:t>
            </a:r>
          </a:p>
          <a:p>
            <a:r>
              <a:rPr lang="en-US" altLang="zh-CN" dirty="0"/>
              <a:t>ADT24 -TD24 TMR24</a:t>
            </a:r>
          </a:p>
          <a:p>
            <a:r>
              <a:rPr lang="en-US" altLang="zh-CN" dirty="0"/>
              <a:t>Screening</a:t>
            </a:r>
            <a:r>
              <a:rPr lang="en-US" altLang="zh-CN" baseline="0" dirty="0"/>
              <a:t>: equation. apply </a:t>
            </a:r>
            <a:r>
              <a:rPr lang="en-US" altLang="zh-CN" baseline="0" dirty="0" err="1"/>
              <a:t>margine</a:t>
            </a:r>
            <a:r>
              <a:rPr lang="en-US" altLang="zh-CN" baseline="0" dirty="0"/>
              <a:t> </a:t>
            </a:r>
          </a:p>
          <a:p>
            <a:r>
              <a:rPr lang="en-US" altLang="zh-CN" baseline="0" dirty="0"/>
              <a:t>How to calculate MTSR: 0% accumulation;</a:t>
            </a:r>
          </a:p>
          <a:p>
            <a:r>
              <a:rPr lang="en-US" altLang="zh-CN" baseline="0" dirty="0"/>
              <a:t>ADT24: equation – over estimate- report as ADT24 from DSC; AKTS; VSP;  </a:t>
            </a:r>
            <a:r>
              <a:rPr lang="en-US" altLang="zh-CN" baseline="0" dirty="0" err="1"/>
              <a:t>catalytical</a:t>
            </a:r>
            <a:r>
              <a:rPr lang="en-US" altLang="zh-CN" baseline="0" dirty="0"/>
              <a:t> decom- isothermal DSC.</a:t>
            </a:r>
            <a:endParaRPr lang="en-US" altLang="zh-CN" dirty="0"/>
          </a:p>
          <a:p>
            <a:r>
              <a:rPr lang="en-US" altLang="zh-CN" dirty="0"/>
              <a:t>Safety margin</a:t>
            </a:r>
            <a:r>
              <a:rPr lang="en-US" altLang="zh-CN" baseline="0" dirty="0"/>
              <a:t>: MTSR –heat of reaction  120%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1015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3322" indent="-193322" defTabSz="966612">
              <a:spcBef>
                <a:spcPts val="634"/>
              </a:spcBef>
              <a:defRPr/>
            </a:pPr>
            <a:r>
              <a:rPr lang="en-US" altLang="en-US" sz="1300" dirty="0"/>
              <a:t>TMR represents critical time constant for effectiveness of safety measures. </a:t>
            </a:r>
          </a:p>
          <a:p>
            <a:pPr marL="193322" indent="-193322" defTabSz="966612">
              <a:spcBef>
                <a:spcPts val="634"/>
              </a:spcBef>
              <a:defRPr/>
            </a:pPr>
            <a:endParaRPr lang="en-US" altLang="en-US" sz="13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71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93322" indent="-193322" defTabSz="966612">
              <a:spcBef>
                <a:spcPts val="634"/>
              </a:spcBef>
              <a:defRPr/>
            </a:pPr>
            <a:r>
              <a:rPr lang="en-US" altLang="en-US" sz="1300" dirty="0"/>
              <a:t>TMR represents critical time constant for effectiveness of safety measures. </a:t>
            </a:r>
          </a:p>
          <a:p>
            <a:pPr marL="193322" indent="-193322" defTabSz="966612">
              <a:spcBef>
                <a:spcPts val="634"/>
              </a:spcBef>
              <a:defRPr/>
            </a:pPr>
            <a:r>
              <a:rPr lang="en-US" altLang="en-US" sz="1300" dirty="0"/>
              <a:t>Low risk low severity</a:t>
            </a:r>
          </a:p>
          <a:p>
            <a:pPr marL="193322" indent="-193322" defTabSz="966612">
              <a:spcBef>
                <a:spcPts val="634"/>
              </a:spcBef>
              <a:defRPr/>
            </a:pPr>
            <a:endParaRPr lang="en-US" altLang="en-US" sz="13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1603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93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Tsafe</a:t>
            </a:r>
            <a:r>
              <a:rPr lang="en-US" dirty="0"/>
              <a:t> is</a:t>
            </a:r>
            <a:r>
              <a:rPr lang="en-US" baseline="0" dirty="0"/>
              <a:t> differently from ADT24. </a:t>
            </a:r>
          </a:p>
          <a:p>
            <a:r>
              <a:rPr lang="en-US" baseline="0" dirty="0"/>
              <a:t>These are not method BMS is using!!!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B8535-DC0F-AF47-A510-8461A80C06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46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MSTR:</a:t>
            </a:r>
            <a:r>
              <a:rPr lang="en-US" altLang="en-US" baseline="0" dirty="0"/>
              <a:t> </a:t>
            </a:r>
            <a:r>
              <a:rPr lang="en-US" altLang="en-US" dirty="0"/>
              <a:t>worst</a:t>
            </a:r>
            <a:r>
              <a:rPr lang="en-US" altLang="en-US" baseline="0" dirty="0"/>
              <a:t> case scenario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8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92E5CDC-3F8F-AF4C-BDBB-F6335CB85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65760"/>
            <a:ext cx="7543165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 b="1"/>
            </a:lvl1pPr>
            <a:lvl2pPr marL="0" indent="0">
              <a:spcBef>
                <a:spcPts val="0"/>
              </a:spcBef>
              <a:buNone/>
              <a:defRPr b="1"/>
            </a:lvl2pPr>
            <a:lvl3pPr marL="0" indent="0">
              <a:spcBef>
                <a:spcPts val="0"/>
              </a:spcBef>
              <a:buNone/>
              <a:defRPr b="1"/>
            </a:lvl3pPr>
            <a:lvl4pPr marL="0" indent="0">
              <a:spcBef>
                <a:spcPts val="0"/>
              </a:spcBef>
              <a:buNone/>
              <a:defRPr b="1"/>
            </a:lvl4pPr>
            <a:lvl5pPr marL="0" indent="0">
              <a:spcBef>
                <a:spcPts val="0"/>
              </a:spcBef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 lang="en-US" dirty="0"/>
              <a:t>Division/Therapeutic Area [Edit here]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5760" y="1554480"/>
            <a:ext cx="7543165" cy="2560320"/>
          </a:xfrm>
        </p:spPr>
        <p:txBody>
          <a:bodyPr anchor="t" anchorCtr="0"/>
          <a:lstStyle>
            <a:lvl1pPr algn="l">
              <a:defRPr sz="6000" b="0" spc="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758" y="4343400"/>
            <a:ext cx="7543800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0" indent="0" algn="l">
              <a:spcBef>
                <a:spcPts val="0"/>
              </a:spcBef>
              <a:buNone/>
              <a:defRPr sz="2000"/>
            </a:lvl2pPr>
            <a:lvl3pPr marL="0" indent="0" algn="l">
              <a:spcBef>
                <a:spcPts val="0"/>
              </a:spcBef>
              <a:buNone/>
              <a:defRPr sz="2000"/>
            </a:lvl3pPr>
            <a:lvl4pPr marL="0" indent="0" algn="l">
              <a:spcBef>
                <a:spcPts val="0"/>
              </a:spcBef>
              <a:buNone/>
              <a:defRPr sz="2000"/>
            </a:lvl4pPr>
            <a:lvl5pPr marL="0" indent="0" algn="l">
              <a:spcBef>
                <a:spcPts val="0"/>
              </a:spcBef>
              <a:buNone/>
              <a:defRPr sz="2000"/>
            </a:lvl5pPr>
            <a:lvl6pPr marL="0" indent="0" algn="l">
              <a:spcBef>
                <a:spcPts val="0"/>
              </a:spcBef>
              <a:buNone/>
              <a:defRPr sz="2000"/>
            </a:lvl6pPr>
            <a:lvl7pPr marL="0" indent="0" algn="l">
              <a:spcBef>
                <a:spcPts val="0"/>
              </a:spcBef>
              <a:buNone/>
              <a:defRPr sz="2000"/>
            </a:lvl7pPr>
            <a:lvl8pPr marL="0" indent="0" algn="l">
              <a:spcBef>
                <a:spcPts val="0"/>
              </a:spcBef>
              <a:buNone/>
              <a:defRPr sz="2000"/>
            </a:lvl8pPr>
            <a:lvl9pPr marL="0" indent="0" algn="l">
              <a:spcBef>
                <a:spcPts val="0"/>
              </a:spcBef>
              <a:buNone/>
              <a:defRPr sz="2000"/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E39BE-06F7-7349-BF12-45D065ED87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7" y="4937760"/>
            <a:ext cx="7543167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  <a:lvl2pPr marL="0" indent="0">
              <a:spcBef>
                <a:spcPts val="0"/>
              </a:spcBef>
              <a:buNone/>
              <a:defRPr b="0"/>
            </a:lvl2pPr>
            <a:lvl3pPr marL="0" indent="0">
              <a:spcBef>
                <a:spcPts val="0"/>
              </a:spcBef>
              <a:buNone/>
              <a:defRPr b="0"/>
            </a:lvl3pPr>
            <a:lvl4pPr marL="0" indent="0">
              <a:spcBef>
                <a:spcPts val="0"/>
              </a:spcBef>
              <a:buNone/>
              <a:defRPr b="0"/>
            </a:lvl4pPr>
            <a:lvl5pPr marL="0" indent="0">
              <a:spcBef>
                <a:spcPts val="0"/>
              </a:spcBef>
              <a:buNone/>
              <a:defRPr b="0"/>
            </a:lvl5pPr>
            <a:lvl6pPr marL="0" indent="0">
              <a:spcBef>
                <a:spcPts val="0"/>
              </a:spcBef>
              <a:buNone/>
              <a:defRPr b="0"/>
            </a:lvl6pPr>
            <a:lvl7pPr marL="0" indent="0">
              <a:spcBef>
                <a:spcPts val="0"/>
              </a:spcBef>
              <a:buNone/>
              <a:defRPr b="0"/>
            </a:lvl7pPr>
            <a:lvl8pPr marL="0" indent="0">
              <a:spcBef>
                <a:spcPts val="0"/>
              </a:spcBef>
              <a:buNone/>
              <a:defRPr b="0"/>
            </a:lvl8pPr>
            <a:lvl9pPr marL="0" indent="0">
              <a:spcBef>
                <a:spcPts val="0"/>
              </a:spcBef>
              <a:buNone/>
              <a:defRPr b="0"/>
            </a:lvl9pPr>
          </a:lstStyle>
          <a:p>
            <a:pPr lvl="0"/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[Title]</a:t>
            </a:r>
          </a:p>
        </p:txBody>
      </p:sp>
      <p:pic>
        <p:nvPicPr>
          <p:cNvPr id="7" name="Bristol Myers Squibb" descr="Bristol Myers Squibb">
            <a:extLst>
              <a:ext uri="{FF2B5EF4-FFF2-40B4-BE49-F238E27FC236}">
                <a16:creationId xmlns:a16="http://schemas.microsoft.com/office/drawing/2014/main" id="{91000A19-9025-2C4A-9321-625720905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0688" y="5913096"/>
            <a:ext cx="3260486" cy="822960"/>
          </a:xfrm>
          <a:prstGeom prst="rect">
            <a:avLst/>
          </a:prstGeom>
          <a:noFill/>
        </p:spPr>
      </p:pic>
      <p:sp>
        <p:nvSpPr>
          <p:cNvPr id="10" name="Disclaimer">
            <a:extLst>
              <a:ext uri="{FF2B5EF4-FFF2-40B4-BE49-F238E27FC236}">
                <a16:creationId xmlns:a16="http://schemas.microsoft.com/office/drawing/2014/main" id="{0411BC70-4820-DF40-90C3-6ACD451ADD60}"/>
              </a:ext>
            </a:extLst>
          </p:cNvPr>
          <p:cNvSpPr txBox="1"/>
          <p:nvPr userDrawn="1"/>
        </p:nvSpPr>
        <p:spPr>
          <a:xfrm>
            <a:off x="8205215" y="6257290"/>
            <a:ext cx="3621659" cy="228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0" dirty="0"/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60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Amber">
    <p:bg>
      <p:bgPr>
        <a:gradFill>
          <a:gsLst>
            <a:gs pos="0">
              <a:srgbClr val="FFFBF4"/>
            </a:gs>
            <a:gs pos="100000">
              <a:srgbClr val="FFEC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1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Peach">
    <p:bg>
      <p:bgPr>
        <a:gradFill>
          <a:gsLst>
            <a:gs pos="0">
              <a:srgbClr val="FFF7F3"/>
            </a:gs>
            <a:gs pos="100000">
              <a:srgbClr val="FEDC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3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Olive">
    <p:bg>
      <p:bgPr>
        <a:gradFill>
          <a:gsLst>
            <a:gs pos="0">
              <a:srgbClr val="FAF6F3"/>
            </a:gs>
            <a:gs pos="100000">
              <a:srgbClr val="EAD5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Almond">
    <p:bg>
      <p:bgPr>
        <a:gradFill>
          <a:gsLst>
            <a:gs pos="0">
              <a:srgbClr val="F8F3F1"/>
            </a:gs>
            <a:gs pos="100000">
              <a:srgbClr val="DFCB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Sienna">
    <p:bg>
      <p:bgPr>
        <a:gradFill>
          <a:gsLst>
            <a:gs pos="0">
              <a:srgbClr val="F5F0F0"/>
            </a:gs>
            <a:gs pos="100000">
              <a:srgbClr val="DAC5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9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Chocolate">
    <p:bg>
      <p:bgPr>
        <a:gradFill>
          <a:gsLst>
            <a:gs pos="0">
              <a:srgbClr val="F6F4F3"/>
            </a:gs>
            <a:gs pos="100000">
              <a:srgbClr val="D2CA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Mint">
    <p:bg>
      <p:bgPr>
        <a:gradFill>
          <a:gsLst>
            <a:gs pos="0">
              <a:srgbClr val="F2FFF9"/>
            </a:gs>
            <a:gs pos="100000">
              <a:srgbClr val="C5FF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1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- Aqua">
    <p:bg>
      <p:bgPr>
        <a:gradFill>
          <a:gsLst>
            <a:gs pos="0">
              <a:srgbClr val="EFFCFE"/>
            </a:gs>
            <a:gs pos="100000">
              <a:srgbClr val="C0F2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8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nent - Light Gray">
    <p:bg>
      <p:bgPr>
        <a:solidFill>
          <a:srgbClr val="E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44BE-F5F5-DB40-B805-09B59F695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[Optional 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" y="1554479"/>
            <a:ext cx="8524240" cy="4572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6000" b="0" spc="0" baseline="0">
                <a:solidFill>
                  <a:schemeClr val="tx1"/>
                </a:solidFill>
                <a:latin typeface="+mn-lt"/>
              </a:defRPr>
            </a:lvl1pPr>
            <a:lvl2pPr marL="228600">
              <a:spcBef>
                <a:spcPts val="1200"/>
              </a:spcBef>
              <a:defRPr/>
            </a:lvl2pPr>
            <a:lvl3pPr marL="457200">
              <a:defRPr/>
            </a:lvl3pPr>
            <a:lvl4pPr marL="685800">
              <a:defRPr/>
            </a:lvl4pPr>
            <a:lvl5pPr marL="914400">
              <a:defRPr/>
            </a:lvl5pPr>
            <a:lvl6pPr marL="1143000">
              <a:defRPr/>
            </a:lvl6pPr>
            <a:lvl7pPr marL="1371600">
              <a:defRPr/>
            </a:lvl7pPr>
            <a:lvl8pPr marL="1600200">
              <a:defRPr/>
            </a:lvl8pPr>
            <a:lvl9pPr marL="1828800">
              <a:defRPr/>
            </a:lvl9pPr>
          </a:lstStyle>
          <a:p>
            <a:pPr lvl="0"/>
            <a:r>
              <a:rPr lang="en-US" dirty="0"/>
              <a:t>[Big statement]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14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Light Gray">
    <p:bg>
      <p:bgPr>
        <a:solidFill>
          <a:srgbClr val="E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692E5CDC-3F8F-AF4C-BDBB-F6335CB85F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365760"/>
            <a:ext cx="7543165" cy="4572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rebuchet MS" panose="020B0603020202020204" pitchFamily="34" charset="0"/>
              <a:buNone/>
              <a:tabLst/>
              <a:defRPr b="1"/>
            </a:lvl1pPr>
            <a:lvl2pPr marL="0" indent="0">
              <a:spcBef>
                <a:spcPts val="0"/>
              </a:spcBef>
              <a:buNone/>
              <a:defRPr b="1"/>
            </a:lvl2pPr>
            <a:lvl3pPr marL="0" indent="0">
              <a:spcBef>
                <a:spcPts val="0"/>
              </a:spcBef>
              <a:buNone/>
              <a:defRPr b="1"/>
            </a:lvl3pPr>
            <a:lvl4pPr marL="0" indent="0">
              <a:spcBef>
                <a:spcPts val="0"/>
              </a:spcBef>
              <a:buNone/>
              <a:defRPr b="1"/>
            </a:lvl4pPr>
            <a:lvl5pPr marL="0" indent="0">
              <a:spcBef>
                <a:spcPts val="0"/>
              </a:spcBef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 lang="en-US" dirty="0"/>
              <a:t>Division/Therapeutic Area [Edit here]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D93F370-0603-42F8-A7D8-E3390EE70687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65760" y="1554480"/>
            <a:ext cx="7543165" cy="2560320"/>
          </a:xfrm>
        </p:spPr>
        <p:txBody>
          <a:bodyPr anchor="t" anchorCtr="0"/>
          <a:lstStyle>
            <a:lvl1pPr algn="l">
              <a:defRPr sz="6000" b="0" spc="0" baseline="0"/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4077195B-8D8D-4BD5-8ADD-A390F24676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65758" y="4343400"/>
            <a:ext cx="7543800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0" indent="0" algn="l">
              <a:spcBef>
                <a:spcPts val="0"/>
              </a:spcBef>
              <a:buNone/>
              <a:defRPr sz="2000"/>
            </a:lvl2pPr>
            <a:lvl3pPr marL="0" indent="0" algn="l">
              <a:spcBef>
                <a:spcPts val="0"/>
              </a:spcBef>
              <a:buNone/>
              <a:defRPr sz="2000"/>
            </a:lvl3pPr>
            <a:lvl4pPr marL="0" indent="0" algn="l">
              <a:spcBef>
                <a:spcPts val="0"/>
              </a:spcBef>
              <a:buNone/>
              <a:defRPr sz="2000"/>
            </a:lvl4pPr>
            <a:lvl5pPr marL="0" indent="0" algn="l">
              <a:spcBef>
                <a:spcPts val="0"/>
              </a:spcBef>
              <a:buNone/>
              <a:defRPr sz="2000"/>
            </a:lvl5pPr>
            <a:lvl6pPr marL="0" indent="0" algn="l">
              <a:spcBef>
                <a:spcPts val="0"/>
              </a:spcBef>
              <a:buNone/>
              <a:defRPr sz="2000"/>
            </a:lvl6pPr>
            <a:lvl7pPr marL="0" indent="0" algn="l">
              <a:spcBef>
                <a:spcPts val="0"/>
              </a:spcBef>
              <a:buNone/>
              <a:defRPr sz="2000"/>
            </a:lvl7pPr>
            <a:lvl8pPr marL="0" indent="0" algn="l">
              <a:spcBef>
                <a:spcPts val="0"/>
              </a:spcBef>
              <a:buNone/>
              <a:defRPr sz="2000"/>
            </a:lvl8pPr>
            <a:lvl9pPr marL="0" indent="0" algn="l">
              <a:spcBef>
                <a:spcPts val="0"/>
              </a:spcBef>
              <a:buNone/>
              <a:defRPr sz="2000"/>
            </a:lvl9pPr>
          </a:lstStyle>
          <a:p>
            <a:r>
              <a:rPr lang="en-US" dirty="0"/>
              <a:t>[Month 00, 0000]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1E892DE-B840-A64B-91A1-1B18F6037C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57" y="4937760"/>
            <a:ext cx="7543167" cy="685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0"/>
            </a:lvl1pPr>
            <a:lvl2pPr marL="0" indent="0">
              <a:spcBef>
                <a:spcPts val="0"/>
              </a:spcBef>
              <a:buNone/>
              <a:defRPr b="0"/>
            </a:lvl2pPr>
            <a:lvl3pPr marL="0" indent="0">
              <a:spcBef>
                <a:spcPts val="0"/>
              </a:spcBef>
              <a:buNone/>
              <a:defRPr b="0"/>
            </a:lvl3pPr>
            <a:lvl4pPr marL="0" indent="0">
              <a:spcBef>
                <a:spcPts val="0"/>
              </a:spcBef>
              <a:buNone/>
              <a:defRPr b="0"/>
            </a:lvl4pPr>
            <a:lvl5pPr marL="0" indent="0">
              <a:spcBef>
                <a:spcPts val="0"/>
              </a:spcBef>
              <a:buNone/>
              <a:defRPr b="0"/>
            </a:lvl5pPr>
            <a:lvl6pPr marL="0" indent="0">
              <a:spcBef>
                <a:spcPts val="0"/>
              </a:spcBef>
              <a:buNone/>
              <a:defRPr b="0"/>
            </a:lvl6pPr>
            <a:lvl7pPr marL="0" indent="0">
              <a:spcBef>
                <a:spcPts val="0"/>
              </a:spcBef>
              <a:buNone/>
              <a:defRPr b="0"/>
            </a:lvl7pPr>
            <a:lvl8pPr marL="0" indent="0">
              <a:spcBef>
                <a:spcPts val="0"/>
              </a:spcBef>
              <a:buNone/>
              <a:defRPr b="0"/>
            </a:lvl8pPr>
            <a:lvl9pPr marL="0" indent="0">
              <a:spcBef>
                <a:spcPts val="0"/>
              </a:spcBef>
              <a:buNone/>
              <a:defRPr b="0"/>
            </a:lvl9pPr>
          </a:lstStyle>
          <a:p>
            <a:pPr lvl="0"/>
            <a:r>
              <a:rPr lang="en-US" dirty="0"/>
              <a:t>[Presenter Name]</a:t>
            </a:r>
            <a:br>
              <a:rPr lang="en-US" dirty="0"/>
            </a:br>
            <a:r>
              <a:rPr lang="en-US" dirty="0"/>
              <a:t>[Title]</a:t>
            </a:r>
          </a:p>
        </p:txBody>
      </p:sp>
      <p:pic>
        <p:nvPicPr>
          <p:cNvPr id="7" name="Bristol Myers Squibb" descr="Bristol Myers Squibb">
            <a:extLst>
              <a:ext uri="{FF2B5EF4-FFF2-40B4-BE49-F238E27FC236}">
                <a16:creationId xmlns:a16="http://schemas.microsoft.com/office/drawing/2014/main" id="{91000A19-9025-2C4A-9321-625720905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0688" y="5913096"/>
            <a:ext cx="3260486" cy="822960"/>
          </a:xfrm>
          <a:prstGeom prst="rect">
            <a:avLst/>
          </a:prstGeom>
          <a:noFill/>
        </p:spPr>
      </p:pic>
      <p:sp>
        <p:nvSpPr>
          <p:cNvPr id="8" name="Disclaimer">
            <a:extLst>
              <a:ext uri="{FF2B5EF4-FFF2-40B4-BE49-F238E27FC236}">
                <a16:creationId xmlns:a16="http://schemas.microsoft.com/office/drawing/2014/main" id="{F95EDC5C-ABEE-824D-9A00-482457322324}"/>
              </a:ext>
            </a:extLst>
          </p:cNvPr>
          <p:cNvSpPr txBox="1"/>
          <p:nvPr userDrawn="1"/>
        </p:nvSpPr>
        <p:spPr>
          <a:xfrm>
            <a:off x="8205215" y="6257290"/>
            <a:ext cx="3621659" cy="2286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0" dirty="0"/>
              <a:t>Highly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62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54284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4480"/>
            <a:ext cx="542848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B768959-B468-B74C-99C1-89889E5B1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54284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4480"/>
            <a:ext cx="542848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B768959-B468-B74C-99C1-89889E5B1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613A27A-887F-7D4B-BD42-C5EF05F12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6096000" cy="3429000"/>
          </a:xfrm>
          <a:solidFill>
            <a:srgbClr val="D9D9D9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3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54284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4480"/>
            <a:ext cx="542848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B768959-B468-B74C-99C1-89889E5B1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613A27A-887F-7D4B-BD42-C5EF05F12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3044952" cy="3429000"/>
          </a:xfrm>
          <a:solidFill>
            <a:srgbClr val="D9D9D9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2AB3B13-24B5-EA40-92B2-665869E46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0952" y="3429000"/>
            <a:ext cx="3051048" cy="3429000"/>
          </a:xfrm>
          <a:solidFill>
            <a:srgbClr val="BFBFBF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our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5428488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4480"/>
            <a:ext cx="5428488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B768959-B468-B74C-99C1-89889E5B1E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3429000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613A27A-887F-7D4B-BD42-C5EF05F124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29000"/>
            <a:ext cx="3044952" cy="3429000"/>
          </a:xfrm>
          <a:solidFill>
            <a:srgbClr val="D9D9D9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2AB3B13-24B5-EA40-92B2-665869E46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0952" y="3429000"/>
            <a:ext cx="3051048" cy="1719072"/>
          </a:xfrm>
          <a:solidFill>
            <a:srgbClr val="BFBFBF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A26BC3F3-33EB-F346-B70E-DE269C6819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40952" y="5148072"/>
            <a:ext cx="3051048" cy="1709928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861D7D-0CE3-D447-AB46-E7F0601A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B9E9C5D-8364-0D47-AF90-417652D3C1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5126" y="1552575"/>
            <a:ext cx="2642616" cy="1737358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8A87F8F-2D9A-B243-A5FB-6E555C2704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5760" y="3474720"/>
            <a:ext cx="2642616" cy="265176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5797D6E4-4FD3-FB41-AC2F-B0BC4466093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01999" y="1552575"/>
            <a:ext cx="2642616" cy="1737358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A8504504-7E85-584D-A20B-448D0D56BB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02000" y="3474720"/>
            <a:ext cx="2642616" cy="265176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B42205D-9591-3C43-8A71-9811FC49A7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400" y="1552575"/>
            <a:ext cx="2642616" cy="1737358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BC915BB-BDF2-BD44-8C3A-2C34D2A9A63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8400" y="3474720"/>
            <a:ext cx="2642616" cy="265176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DD93C7F7-3C80-DA48-9BC2-95DD73DF878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83624" y="1552575"/>
            <a:ext cx="2642616" cy="1737358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0A585D99-3BCE-844A-8969-7E2EFD217B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82100" y="3474720"/>
            <a:ext cx="2642616" cy="265176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80">
          <p15:clr>
            <a:srgbClr val="FBAE40"/>
          </p15:clr>
        </p15:guide>
        <p15:guide id="2" pos="1896">
          <p15:clr>
            <a:srgbClr val="FBAE40"/>
          </p15:clr>
        </p15:guide>
        <p15:guide id="3" pos="5600">
          <p15:clr>
            <a:srgbClr val="FBAE40"/>
          </p15:clr>
        </p15:guide>
        <p15:guide id="4" pos="5784">
          <p15:clr>
            <a:srgbClr val="FBAE40"/>
          </p15:clr>
        </p15:guide>
        <p15:guide id="5" pos="3744">
          <p15:clr>
            <a:srgbClr val="FBAE40"/>
          </p15:clr>
        </p15:guide>
        <p15:guide id="6" pos="3936">
          <p15:clr>
            <a:srgbClr val="FBAE40"/>
          </p15:clr>
        </p15:guide>
        <p15:guide id="7" orient="horz" pos="2074" userDrawn="1">
          <p15:clr>
            <a:srgbClr val="FBAE40"/>
          </p15:clr>
        </p15:guide>
        <p15:guide id="8" orient="horz" pos="21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3F25E4DD-7BAF-CF43-9AF5-512CC54177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rgbClr val="F2F2F2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DC9E62E-3AF4-C24D-8B08-8A7FCB7ED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E3D7CA1-C89E-E24C-B557-52A1F9AEBF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6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mber">
    <p:bg>
      <p:bgPr>
        <a:gradFill>
          <a:gsLst>
            <a:gs pos="0">
              <a:srgbClr val="FFFBF4"/>
            </a:gs>
            <a:gs pos="100000">
              <a:srgbClr val="FFECC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Peach">
    <p:bg>
      <p:bgPr>
        <a:gradFill>
          <a:gsLst>
            <a:gs pos="0">
              <a:srgbClr val="FFF7F3"/>
            </a:gs>
            <a:gs pos="100000">
              <a:srgbClr val="FEDC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0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live">
    <p:bg>
      <p:bgPr>
        <a:gradFill>
          <a:gsLst>
            <a:gs pos="0">
              <a:srgbClr val="FAF6F3"/>
            </a:gs>
            <a:gs pos="100000">
              <a:srgbClr val="EAD5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Ins="0" numCol="2" spcCol="301752"/>
          <a:lstStyle>
            <a:lvl1pPr marL="411480" indent="-411480">
              <a:buFont typeface="+mj-lt"/>
              <a:buAutoNum type="arabicPeriod"/>
              <a:tabLst/>
              <a:defRPr/>
            </a:lvl1pPr>
            <a:lvl2pPr marL="640080" indent="-228600">
              <a:tabLst/>
              <a:defRPr/>
            </a:lvl2pPr>
            <a:lvl3pPr marL="868680" indent="-228600">
              <a:tabLst/>
              <a:defRPr/>
            </a:lvl3pPr>
            <a:lvl4pPr marL="1097280" indent="-228600">
              <a:tabLst/>
              <a:defRPr/>
            </a:lvl4pPr>
            <a:lvl5pPr marL="1325880" indent="-228600">
              <a:tabLst/>
              <a:defRPr/>
            </a:lvl5pPr>
            <a:lvl6pPr marL="1554480" indent="-228600">
              <a:tabLst/>
              <a:defRPr/>
            </a:lvl6pPr>
            <a:lvl7pPr marL="1783080" indent="-228600">
              <a:tabLst/>
              <a:defRPr/>
            </a:lvl7pPr>
            <a:lvl8pPr marL="2011680" indent="-228600">
              <a:tabLst/>
              <a:defRPr/>
            </a:lvl8pPr>
            <a:lvl9pPr marL="2240280" indent="-228600">
              <a:tabLst/>
              <a:defRPr/>
            </a:lvl9pPr>
          </a:lstStyle>
          <a:p>
            <a:pPr lvl="0"/>
            <a:r>
              <a:rPr lang="en-US" dirty="0"/>
              <a:t>[Agenda item]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lmond">
    <p:bg>
      <p:bgPr>
        <a:gradFill>
          <a:gsLst>
            <a:gs pos="0">
              <a:srgbClr val="F8F3F1"/>
            </a:gs>
            <a:gs pos="100000">
              <a:srgbClr val="DFCB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ienna">
    <p:bg>
      <p:bgPr>
        <a:gradFill>
          <a:gsLst>
            <a:gs pos="0">
              <a:srgbClr val="F5F0F0"/>
            </a:gs>
            <a:gs pos="100000">
              <a:srgbClr val="DAC5C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hocolate">
    <p:bg>
      <p:bgPr>
        <a:gradFill>
          <a:gsLst>
            <a:gs pos="0">
              <a:srgbClr val="F6F4F3"/>
            </a:gs>
            <a:gs pos="100000">
              <a:srgbClr val="D2CAC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nt">
    <p:bg>
      <p:bgPr>
        <a:gradFill>
          <a:gsLst>
            <a:gs pos="0">
              <a:srgbClr val="F2FFF9"/>
            </a:gs>
            <a:gs pos="100000">
              <a:srgbClr val="C5FF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Aqua">
    <p:bg>
      <p:bgPr>
        <a:gradFill>
          <a:gsLst>
            <a:gs pos="0">
              <a:srgbClr val="EFFCFE"/>
            </a:gs>
            <a:gs pos="100000">
              <a:srgbClr val="C0F2F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Gray">
    <p:bg>
      <p:bgPr>
        <a:solidFill>
          <a:srgbClr val="EE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3036AABB-FB6C-2340-8AFB-DFFA0E13AE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58" y="365125"/>
            <a:ext cx="7539992" cy="9144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3200" b="1">
                <a:latin typeface="+mj-lt"/>
              </a:defRPr>
            </a:lvl9pPr>
          </a:lstStyle>
          <a:p>
            <a:r>
              <a:rPr lang="en-US" dirty="0"/>
              <a:t>[Optional section subtitle/lead-in]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2A20B57-9C1D-4E8F-B2A3-A6062F929C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65125" y="1554480"/>
            <a:ext cx="7540371" cy="2743200"/>
          </a:xfrm>
        </p:spPr>
        <p:txBody>
          <a:bodyPr anchor="t" anchorCtr="0"/>
          <a:lstStyle>
            <a:lvl1pPr>
              <a:defRPr sz="6000" b="0" spc="0" baseline="0"/>
            </a:lvl1pPr>
          </a:lstStyle>
          <a:p>
            <a:r>
              <a:rPr lang="en-US" dirty="0"/>
              <a:t>[Section title]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DB1BE67-4AA2-4F98-8F15-39B4F53A131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49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D8B1-1581-4488-A1A4-886D01EEF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F9CDAC-EC28-4BA6-9827-D58133E1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5BF3E53-7A3D-40D5-AE68-3CE44909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ristol Myers Squibb" descr="Bristol Myers Squibb">
            <a:extLst>
              <a:ext uri="{FF2B5EF4-FFF2-40B4-BE49-F238E27FC236}">
                <a16:creationId xmlns:a16="http://schemas.microsoft.com/office/drawing/2014/main" id="{B50985CD-7333-F343-85B8-C4893E81FC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645920" y="2194560"/>
            <a:ext cx="9056906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4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ristol Myers Squibb" descr="Bristol Myers Squibb">
            <a:extLst>
              <a:ext uri="{FF2B5EF4-FFF2-40B4-BE49-F238E27FC236}">
                <a16:creationId xmlns:a16="http://schemas.microsoft.com/office/drawing/2014/main" id="{91000A19-9025-2C4A-9321-625720905B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50688" y="5913096"/>
            <a:ext cx="3260484" cy="822960"/>
          </a:xfrm>
          <a:prstGeom prst="rect">
            <a:avLst/>
          </a:prstGeom>
          <a:noFill/>
        </p:spPr>
      </p:pic>
      <p:sp>
        <p:nvSpPr>
          <p:cNvPr id="8" name="Thank You">
            <a:extLst>
              <a:ext uri="{FF2B5EF4-FFF2-40B4-BE49-F238E27FC236}">
                <a16:creationId xmlns:a16="http://schemas.microsoft.com/office/drawing/2014/main" id="{2DF7BC51-D766-5D44-8D23-2A1F0BF208B3}"/>
              </a:ext>
            </a:extLst>
          </p:cNvPr>
          <p:cNvSpPr txBox="1">
            <a:spLocks/>
          </p:cNvSpPr>
          <p:nvPr userDrawn="1"/>
        </p:nvSpPr>
        <p:spPr>
          <a:xfrm>
            <a:off x="365760" y="1554480"/>
            <a:ext cx="7543165" cy="18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3D75AF2-C99D-9247-B7AF-B859D95DB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760" y="4434840"/>
            <a:ext cx="7543165" cy="1371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  <a:lvl6pPr marL="0" indent="0">
              <a:spcBef>
                <a:spcPts val="0"/>
              </a:spcBef>
              <a:buNone/>
              <a:defRPr/>
            </a:lvl6pPr>
            <a:lvl7pPr marL="0" indent="0">
              <a:spcBef>
                <a:spcPts val="0"/>
              </a:spcBef>
              <a:buNone/>
              <a:defRPr/>
            </a:lvl7pPr>
            <a:lvl8pPr marL="0" indent="0">
              <a:spcBef>
                <a:spcPts val="0"/>
              </a:spcBef>
              <a:buNone/>
              <a:defRPr/>
            </a:lvl8pPr>
            <a:lvl9pPr marL="0" indent="0">
              <a:spcBef>
                <a:spcPts val="0"/>
              </a:spcBef>
              <a:buNone/>
              <a:defRPr/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</p:spTree>
    <p:extLst>
      <p:ext uri="{BB962C8B-B14F-4D97-AF65-F5344CB8AC3E}">
        <p14:creationId xmlns:p14="http://schemas.microsoft.com/office/powerpoint/2010/main" val="6241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D43C-8061-4F4B-A58C-537B44EA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CB52D-820B-4886-993D-F1BD3CE0A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A49372-BC99-44B1-93F3-52B055BA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6F4C8E8-7E9A-224F-8714-AB4216A9C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58" y="1554480"/>
            <a:ext cx="557784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554480"/>
            <a:ext cx="5577840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744" userDrawn="1">
          <p15:clr>
            <a:srgbClr val="FBAE40"/>
          </p15:clr>
        </p15:guide>
        <p15:guide id="2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0A65C3A-C556-7B4E-9098-E1FD19D432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54480"/>
            <a:ext cx="362102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5488" y="1554480"/>
            <a:ext cx="3621024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05216" y="1554480"/>
            <a:ext cx="3621024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4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98" userDrawn="1">
          <p15:clr>
            <a:srgbClr val="FBAE40"/>
          </p15:clr>
        </p15:guide>
        <p15:guide id="2" pos="2512" userDrawn="1">
          <p15:clr>
            <a:srgbClr val="FBAE40"/>
          </p15:clr>
        </p15:guide>
        <p15:guide id="3" pos="4982" userDrawn="1">
          <p15:clr>
            <a:srgbClr val="FBAE40"/>
          </p15:clr>
        </p15:guide>
        <p15:guide id="4" pos="51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2861D7D-0CE3-D447-AB46-E7F0601A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54480"/>
            <a:ext cx="2642616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2001" y="1554480"/>
            <a:ext cx="2641598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8592F68-1A92-1442-9565-3EF907A57B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8400" y="1554480"/>
            <a:ext cx="26416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4198CF4-E51B-2147-88D7-1228A1479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83624" y="1554480"/>
            <a:ext cx="2642616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9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080" userDrawn="1">
          <p15:clr>
            <a:srgbClr val="FBAE40"/>
          </p15:clr>
        </p15:guide>
        <p15:guide id="2" pos="1896" userDrawn="1">
          <p15:clr>
            <a:srgbClr val="FBAE40"/>
          </p15:clr>
        </p15:guide>
        <p15:guide id="3" pos="5600" userDrawn="1">
          <p15:clr>
            <a:srgbClr val="FBAE40"/>
          </p15:clr>
        </p15:guide>
        <p15:guide id="4" pos="5784" userDrawn="1">
          <p15:clr>
            <a:srgbClr val="FBAE40"/>
          </p15:clr>
        </p15:guide>
        <p15:guide id="5" pos="3744" userDrawn="1">
          <p15:clr>
            <a:srgbClr val="FBAE40"/>
          </p15:clr>
        </p15:guide>
        <p15:guide id="6" pos="39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903699-153C-AD47-95F6-16E2B30162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54480"/>
            <a:ext cx="3618992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504" y="1554480"/>
            <a:ext cx="7539736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41E30D8-4EF8-495A-8824-D819A46BF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1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00" userDrawn="1">
          <p15:clr>
            <a:srgbClr val="FBAE40"/>
          </p15:clr>
        </p15:guide>
        <p15:guide id="2" pos="25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123-E2C1-8448-BA4B-9ECBEA28E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365760"/>
            <a:ext cx="11460480" cy="91440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83941-3469-4946-BCE6-FA84F7323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554480"/>
            <a:ext cx="7539736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A127C-C71C-410F-8BEA-B1AA4E4DB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7248" y="1554480"/>
            <a:ext cx="3618992" cy="45720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7FB1D32-3E1C-554A-A887-047CEBF6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4980" userDrawn="1">
          <p15:clr>
            <a:srgbClr val="FBAE40"/>
          </p15:clr>
        </p15:guide>
        <p15:guide id="4" pos="5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C88FF-867A-4400-B205-E69EFB35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760"/>
            <a:ext cx="1146048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E4FC5-C208-4061-8E32-8B795BC19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554480"/>
            <a:ext cx="11460480" cy="457200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B202EDA2-849C-5746-B520-4E5047A7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 bwMode="black">
          <a:xfrm>
            <a:off x="365760" y="6355080"/>
            <a:ext cx="11460480" cy="0"/>
          </a:xfrm>
          <a:prstGeom prst="line">
            <a:avLst/>
          </a:prstGeom>
          <a:ln w="63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pic>
        <p:nvPicPr>
          <p:cNvPr id="5" name="Bristol Myers Squibb" descr="Bristol Myers Squibb">
            <a:extLst>
              <a:ext uri="{FF2B5EF4-FFF2-40B4-BE49-F238E27FC236}">
                <a16:creationId xmlns:a16="http://schemas.microsoft.com/office/drawing/2014/main" id="{B7697988-37C6-7C4A-AA57-C36971D11EEC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 bwMode="black">
          <a:xfrm>
            <a:off x="258318" y="6355080"/>
            <a:ext cx="1627632" cy="410821"/>
          </a:xfrm>
          <a:prstGeom prst="rect">
            <a:avLst/>
          </a:prstGeom>
          <a:noFill/>
        </p:spPr>
      </p:pic>
      <p:grpSp>
        <p:nvGrpSpPr>
          <p:cNvPr id="4" name="Group">
            <a:extLst>
              <a:ext uri="{FF2B5EF4-FFF2-40B4-BE49-F238E27FC236}">
                <a16:creationId xmlns:a16="http://schemas.microsoft.com/office/drawing/2014/main" id="{D7F0AB66-B862-4C4F-8DBC-7443BBC9E0C7}"/>
              </a:ext>
            </a:extLst>
          </p:cNvPr>
          <p:cNvGrpSpPr/>
          <p:nvPr userDrawn="1"/>
        </p:nvGrpSpPr>
        <p:grpSpPr>
          <a:xfrm>
            <a:off x="1874520" y="6458891"/>
            <a:ext cx="3919729" cy="231734"/>
            <a:chOff x="1874520" y="6458891"/>
            <a:chExt cx="3919729" cy="231734"/>
          </a:xfrm>
        </p:grpSpPr>
        <p:cxnSp>
          <p:nvCxnSpPr>
            <p:cNvPr id="25" name="Line">
              <a:extLst>
                <a:ext uri="{FF2B5EF4-FFF2-40B4-BE49-F238E27FC236}">
                  <a16:creationId xmlns:a16="http://schemas.microsoft.com/office/drawing/2014/main" id="{DA9532AD-0553-FF47-B676-11BE658B2B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 bwMode="black">
            <a:xfrm>
              <a:off x="1874520" y="6458891"/>
              <a:ext cx="0" cy="228600"/>
            </a:xfrm>
            <a:prstGeom prst="line">
              <a:avLst/>
            </a:prstGeom>
            <a:ln w="63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rgbClr val="000000"/>
            </a:effectRef>
            <a:fontRef idx="minor">
              <a:schemeClr val="lt1"/>
            </a:fontRef>
          </p:style>
        </p:cxnSp>
        <p:sp>
          <p:nvSpPr>
            <p:cNvPr id="24" name="Division/Therapeutic Area">
              <a:extLst>
                <a:ext uri="{FF2B5EF4-FFF2-40B4-BE49-F238E27FC236}">
                  <a16:creationId xmlns:a16="http://schemas.microsoft.com/office/drawing/2014/main" id="{7F2981F2-EF0F-2349-8B4D-9E148ABFE89B}"/>
                </a:ext>
              </a:extLst>
            </p:cNvPr>
            <p:cNvSpPr txBox="1"/>
            <p:nvPr userDrawn="1"/>
          </p:nvSpPr>
          <p:spPr>
            <a:xfrm>
              <a:off x="2011680" y="6462065"/>
              <a:ext cx="3782569" cy="22856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marL="0" indent="0" algn="l">
                <a:lnSpc>
                  <a:spcPct val="100000"/>
                </a:lnSpc>
                <a:spcBef>
                  <a:spcPts val="0"/>
                </a:spcBef>
                <a:buSzPct val="100000"/>
                <a:buFontTx/>
                <a:buNone/>
              </a:pPr>
              <a:r>
                <a:rPr lang="en-US" sz="1100" b="0" dirty="0">
                  <a:solidFill>
                    <a:schemeClr val="tx1"/>
                  </a:solidFill>
                </a:rPr>
                <a:t>Division/Therapeutic Area</a:t>
              </a:r>
            </a:p>
          </p:txBody>
        </p:sp>
      </p:grpSp>
      <p:sp>
        <p:nvSpPr>
          <p:cNvPr id="16" name="Disclaimer">
            <a:extLst>
              <a:ext uri="{FF2B5EF4-FFF2-40B4-BE49-F238E27FC236}">
                <a16:creationId xmlns:a16="http://schemas.microsoft.com/office/drawing/2014/main" id="{A785335B-16F9-6F4B-9AC7-614641E447A6}"/>
              </a:ext>
            </a:extLst>
          </p:cNvPr>
          <p:cNvSpPr txBox="1"/>
          <p:nvPr userDrawn="1"/>
        </p:nvSpPr>
        <p:spPr>
          <a:xfrm>
            <a:off x="8205216" y="6429375"/>
            <a:ext cx="3209544" cy="228600"/>
          </a:xfrm>
          <a:prstGeom prst="rect">
            <a:avLst/>
          </a:prstGeom>
          <a:noFill/>
        </p:spPr>
        <p:txBody>
          <a:bodyPr wrap="square" lIns="0" tIns="0" rIns="0" bIns="9144" rtlCol="0" anchor="b" anchorCtr="0"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SzPct val="100000"/>
              <a:buFontTx/>
              <a:buNone/>
            </a:pPr>
            <a:r>
              <a:rPr lang="en-US" sz="800" b="0" dirty="0"/>
              <a:t>Highly Confidential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9012A93-F35D-41B8-A960-2FAFDF3C47A5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06200" y="6429375"/>
            <a:ext cx="320040" cy="2286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B58DE5F1-E0F9-4CCA-92B7-7A6FC4DFE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62" r:id="rId3"/>
    <p:sldLayoutId id="2147483650" r:id="rId4"/>
    <p:sldLayoutId id="2147483652" r:id="rId5"/>
    <p:sldLayoutId id="2147483656" r:id="rId6"/>
    <p:sldLayoutId id="2147483657" r:id="rId7"/>
    <p:sldLayoutId id="2147483660" r:id="rId8"/>
    <p:sldLayoutId id="2147483661" r:id="rId9"/>
    <p:sldLayoutId id="2147483694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2" r:id="rId17"/>
    <p:sldLayoutId id="2147483709" r:id="rId18"/>
    <p:sldLayoutId id="2147483710" r:id="rId19"/>
    <p:sldLayoutId id="2147483690" r:id="rId20"/>
    <p:sldLayoutId id="2147483691" r:id="rId21"/>
    <p:sldLayoutId id="2147483692" r:id="rId22"/>
    <p:sldLayoutId id="2147483693" r:id="rId23"/>
    <p:sldLayoutId id="2147483698" r:id="rId24"/>
    <p:sldLayoutId id="2147483695" r:id="rId25"/>
    <p:sldLayoutId id="214748365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700" r:id="rId35"/>
    <p:sldLayoutId id="2147483654" r:id="rId36"/>
    <p:sldLayoutId id="2147483655" r:id="rId37"/>
    <p:sldLayoutId id="2147483696" r:id="rId38"/>
    <p:sldLayoutId id="2147483697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Font typeface="Trebuchet MS" panose="020B0603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Trebuchet MS" panose="020B0603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0" userDrawn="1">
          <p15:clr>
            <a:srgbClr val="F26B43"/>
          </p15:clr>
        </p15:guide>
        <p15:guide id="2" pos="230" userDrawn="1">
          <p15:clr>
            <a:srgbClr val="F26B43"/>
          </p15:clr>
        </p15:guide>
        <p15:guide id="3" pos="7450" userDrawn="1">
          <p15:clr>
            <a:srgbClr val="F26B43"/>
          </p15:clr>
        </p15:guide>
        <p15:guide id="5" orient="horz" pos="978" userDrawn="1">
          <p15:clr>
            <a:srgbClr val="F26B43"/>
          </p15:clr>
        </p15:guide>
        <p15:guide id="6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emf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10" Type="http://schemas.openxmlformats.org/officeDocument/2006/relationships/image" Target="../media/image9.w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5760" y="999675"/>
            <a:ext cx="10829677" cy="1952045"/>
          </a:xfrm>
        </p:spPr>
        <p:txBody>
          <a:bodyPr/>
          <a:lstStyle/>
          <a:p>
            <a:r>
              <a:rPr lang="en-US" dirty="0"/>
              <a:t>When and Why do We Use ADT</a:t>
            </a:r>
            <a:r>
              <a:rPr lang="en-US" baseline="-25000" dirty="0"/>
              <a:t>24</a:t>
            </a:r>
            <a:r>
              <a:rPr lang="en-US" dirty="0"/>
              <a:t> to Assess Thermal Risk?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5135" y="3328096"/>
            <a:ext cx="10450926" cy="1214919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tx2"/>
                </a:solidFill>
              </a:rPr>
              <a:t>Shasha Zhang </a:t>
            </a:r>
          </a:p>
          <a:p>
            <a:r>
              <a:rPr lang="en-US" altLang="en-US" sz="2400" dirty="0"/>
              <a:t>Process Hazard Evaluation, Chemical Process Development</a:t>
            </a:r>
          </a:p>
          <a:p>
            <a:r>
              <a:rPr lang="en-US" sz="2400" b="1" dirty="0"/>
              <a:t>Bristol-Myers Squibb (BMS)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0AD45F8-C8CC-4603-8FCF-BAADC7B0515F}"/>
              </a:ext>
            </a:extLst>
          </p:cNvPr>
          <p:cNvSpPr txBox="1">
            <a:spLocks/>
          </p:cNvSpPr>
          <p:nvPr/>
        </p:nvSpPr>
        <p:spPr>
          <a:xfrm>
            <a:off x="365760" y="4919392"/>
            <a:ext cx="10450926" cy="938933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Trebuchet MS" panose="020B0603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tx2"/>
                </a:solidFill>
              </a:rPr>
              <a:t>P2SAC Fall 2022 Conference</a:t>
            </a:r>
          </a:p>
          <a:p>
            <a:pPr algn="ctr"/>
            <a:r>
              <a:rPr lang="en-US" sz="2400" b="1" dirty="0">
                <a:solidFill>
                  <a:schemeClr val="tx2"/>
                </a:solidFill>
              </a:rPr>
              <a:t>Dec 14</a:t>
            </a:r>
            <a:r>
              <a:rPr lang="en-US" sz="2400" b="1" baseline="30000" dirty="0">
                <a:solidFill>
                  <a:schemeClr val="tx2"/>
                </a:solidFill>
              </a:rPr>
              <a:t>th</a:t>
            </a:r>
            <a:r>
              <a:rPr lang="en-US" sz="2400" b="1" dirty="0">
                <a:solidFill>
                  <a:schemeClr val="tx2"/>
                </a:solidFill>
              </a:rPr>
              <a:t> -15</a:t>
            </a:r>
            <a:r>
              <a:rPr lang="en-US" sz="2400" b="1" baseline="30000" dirty="0">
                <a:solidFill>
                  <a:schemeClr val="tx2"/>
                </a:solidFill>
              </a:rPr>
              <a:t>th</a:t>
            </a:r>
            <a:r>
              <a:rPr lang="en-US" sz="2400" b="1" dirty="0">
                <a:solidFill>
                  <a:schemeClr val="tx2"/>
                </a:solidFill>
              </a:rPr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29417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9" y="196850"/>
            <a:ext cx="9895517" cy="903288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1: Production of an Early Intermediate</a:t>
            </a:r>
            <a:endParaRPr lang="en-US" sz="2400" dirty="0"/>
          </a:p>
        </p:txBody>
      </p:sp>
      <p:sp>
        <p:nvSpPr>
          <p:cNvPr id="46087" name="Content Placeholder 2"/>
          <p:cNvSpPr txBox="1">
            <a:spLocks/>
          </p:cNvSpPr>
          <p:nvPr/>
        </p:nvSpPr>
        <p:spPr bwMode="auto">
          <a:xfrm>
            <a:off x="619090" y="1754868"/>
            <a:ext cx="10071769" cy="233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 marL="457200" indent="-457200"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27063" indent="-339725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A production of 250 kg of intermediate was executed at vendor’s plant.</a:t>
            </a:r>
          </a:p>
          <a:p>
            <a:pPr>
              <a:buFontTx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Desired reaction: RC1 data shows an adiabatic temperature rise of 41 °C.</a:t>
            </a:r>
          </a:p>
          <a:p>
            <a:pPr>
              <a:buFontTx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DSC on distillation stream shows an </a:t>
            </a:r>
            <a:r>
              <a:rPr lang="en-US" altLang="en-US" sz="2000" b="0" dirty="0" err="1">
                <a:solidFill>
                  <a:schemeClr val="tx1"/>
                </a:solidFill>
              </a:rPr>
              <a:t>exotherm</a:t>
            </a:r>
            <a:r>
              <a:rPr lang="en-US" altLang="en-US" sz="2000" b="0" dirty="0">
                <a:solidFill>
                  <a:schemeClr val="tx1"/>
                </a:solidFill>
              </a:rPr>
              <a:t> of -312J/g from 131 °C. </a:t>
            </a:r>
            <a:r>
              <a:rPr lang="en-US" altLang="en-US" sz="2000" dirty="0">
                <a:solidFill>
                  <a:schemeClr val="tx1"/>
                </a:solidFill>
              </a:rPr>
              <a:t>ADT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24</a:t>
            </a:r>
            <a:r>
              <a:rPr lang="en-US" altLang="en-US" sz="2000" dirty="0">
                <a:solidFill>
                  <a:schemeClr val="tx1"/>
                </a:solidFill>
              </a:rPr>
              <a:t> is 43 °C </a:t>
            </a:r>
            <a:r>
              <a:rPr lang="en-US" altLang="en-US" sz="2000" b="0" dirty="0">
                <a:solidFill>
                  <a:schemeClr val="tx1"/>
                </a:solidFill>
              </a:rPr>
              <a:t>based on </a:t>
            </a:r>
            <a:r>
              <a:rPr lang="en-US" altLang="en-US" sz="2000" dirty="0">
                <a:solidFill>
                  <a:srgbClr val="0070C0"/>
                </a:solidFill>
              </a:rPr>
              <a:t>equation-based estimation </a:t>
            </a:r>
            <a:r>
              <a:rPr lang="en-US" altLang="en-US" sz="2000" b="0" dirty="0">
                <a:solidFill>
                  <a:schemeClr val="tx1"/>
                </a:solidFill>
              </a:rPr>
              <a:t>by a vendor.</a:t>
            </a:r>
          </a:p>
        </p:txBody>
      </p:sp>
      <p:sp>
        <p:nvSpPr>
          <p:cNvPr id="46088" name="TextBox 13"/>
          <p:cNvSpPr txBox="1">
            <a:spLocks noChangeArrowheads="1"/>
          </p:cNvSpPr>
          <p:nvPr/>
        </p:nvSpPr>
        <p:spPr bwMode="auto">
          <a:xfrm>
            <a:off x="9566765" y="4596632"/>
            <a:ext cx="249654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tx1"/>
                </a:solidFill>
              </a:rPr>
              <a:t>MAT (Maximum Achievable Temperature)</a:t>
            </a:r>
          </a:p>
          <a:p>
            <a:r>
              <a:rPr lang="en-US" altLang="en-US" sz="1200" b="0" dirty="0">
                <a:solidFill>
                  <a:schemeClr val="tx1"/>
                </a:solidFill>
              </a:rPr>
              <a:t>MTSR (Maximum Temperature of Synthetic Reaction)</a:t>
            </a:r>
            <a:endParaRPr lang="en-US" altLang="en-US" sz="1200" dirty="0"/>
          </a:p>
        </p:txBody>
      </p:sp>
      <p:pic>
        <p:nvPicPr>
          <p:cNvPr id="46089" name="图片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7"/>
          <a:stretch>
            <a:fillRect/>
          </a:stretch>
        </p:blipFill>
        <p:spPr bwMode="auto">
          <a:xfrm>
            <a:off x="882227" y="3706775"/>
            <a:ext cx="4245693" cy="26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507895" y="3992593"/>
            <a:ext cx="3966794" cy="1926522"/>
          </a:xfrm>
          <a:prstGeom prst="rect">
            <a:avLst/>
          </a:prstGeom>
          <a:solidFill>
            <a:srgbClr val="FF0000">
              <a:alpha val="23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99971" y="4151343"/>
            <a:ext cx="3686175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27063" indent="-339725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MAT =MTSR =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Tp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+ Tad 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= 67 °C &gt; ADT</a:t>
            </a:r>
            <a:r>
              <a:rPr lang="en-US" altLang="en-US" sz="2000" baseline="-25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24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rgbClr val="FF0000"/>
                </a:solidFill>
                <a:cs typeface="Calibri" panose="020F0502020204030204" pitchFamily="34" charset="0"/>
              </a:rPr>
              <a:t>Criticality 5</a:t>
            </a:r>
            <a:endParaRPr lang="en-US" altLang="en-US" sz="18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4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Tb = 64.7°C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Distillation Temp of 45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°C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&gt; AD</a:t>
            </a:r>
            <a:r>
              <a:rPr lang="en-US" altLang="en-US" sz="2000" dirty="0">
                <a:solidFill>
                  <a:schemeClr val="tx1"/>
                </a:solidFill>
              </a:rPr>
              <a:t>T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24</a:t>
            </a:r>
            <a:endParaRPr lang="en-US" altLang="en-US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760433" y="3470305"/>
            <a:ext cx="1281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FF0000"/>
                </a:solidFill>
              </a:rPr>
              <a:t>High risk</a:t>
            </a:r>
          </a:p>
        </p:txBody>
      </p:sp>
      <p:sp>
        <p:nvSpPr>
          <p:cNvPr id="46094" name="TextBox 13"/>
          <p:cNvSpPr txBox="1">
            <a:spLocks noChangeArrowheads="1"/>
          </p:cNvSpPr>
          <p:nvPr/>
        </p:nvSpPr>
        <p:spPr bwMode="auto">
          <a:xfrm>
            <a:off x="3960814" y="6632576"/>
            <a:ext cx="2338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/>
              <a:t>Data collected by BMS Partner</a:t>
            </a:r>
          </a:p>
        </p:txBody>
      </p:sp>
      <p:graphicFrame>
        <p:nvGraphicFramePr>
          <p:cNvPr id="11" name="Object 19">
            <a:extLst>
              <a:ext uri="{FF2B5EF4-FFF2-40B4-BE49-F238E27FC236}">
                <a16:creationId xmlns:a16="http://schemas.microsoft.com/office/drawing/2014/main" id="{3D29AECA-2864-46D5-9922-D0DC074FA1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279914"/>
              </p:ext>
            </p:extLst>
          </p:nvPr>
        </p:nvGraphicFramePr>
        <p:xfrm>
          <a:off x="4243388" y="866775"/>
          <a:ext cx="28559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CS ChemDraw Drawing" r:id="rId5" imgW="2246243" imgH="464574" progId="ChemDraw.Document.6.0">
                  <p:embed/>
                </p:oleObj>
              </mc:Choice>
              <mc:Fallback>
                <p:oleObj name="CS ChemDraw Drawing" r:id="rId5" imgW="2246243" imgH="464574" progId="ChemDraw.Document.6.0">
                  <p:embed/>
                  <p:pic>
                    <p:nvPicPr>
                      <p:cNvPr id="52233" name="Object 19">
                        <a:extLst>
                          <a:ext uri="{FF2B5EF4-FFF2-40B4-BE49-F238E27FC236}">
                            <a16:creationId xmlns:a16="http://schemas.microsoft.com/office/drawing/2014/main" id="{AB1C7D10-A5ED-428E-93BF-DC22951C1E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866775"/>
                        <a:ext cx="28559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43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688851" y="950708"/>
            <a:ext cx="6644240" cy="1101524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dirty="0"/>
              <a:t>A better method is needed to quantify ADT</a:t>
            </a:r>
            <a:r>
              <a:rPr lang="en-US" altLang="en-US" baseline="-25000" dirty="0"/>
              <a:t>24.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DSC on product shows an </a:t>
            </a:r>
            <a:r>
              <a:rPr lang="en-US" altLang="en-US" dirty="0" err="1"/>
              <a:t>exotherm</a:t>
            </a:r>
            <a:r>
              <a:rPr lang="en-US" altLang="en-US" dirty="0"/>
              <a:t> of -410 J/g with an onset of 116 °C.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1993CD8C-7975-4345-87E0-67BB5E3F698A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blackWhite">
          <a:xfrm>
            <a:off x="1524001" y="-138499"/>
            <a:ext cx="65" cy="276999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5FCFF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blackWhite">
          <a:xfrm>
            <a:off x="2065338" y="1775233"/>
            <a:ext cx="11066462" cy="276999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E5FCFF"/>
                    </a:gs>
                    <a:gs pos="100000">
                      <a:schemeClr val="hlink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256210" y="236921"/>
            <a:ext cx="8150225" cy="588963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1: Internal DSC/AKTS Study</a:t>
            </a:r>
          </a:p>
        </p:txBody>
      </p:sp>
      <p:pic>
        <p:nvPicPr>
          <p:cNvPr id="4813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r="6178" b="3809"/>
          <a:stretch>
            <a:fillRect/>
          </a:stretch>
        </p:blipFill>
        <p:spPr bwMode="auto">
          <a:xfrm>
            <a:off x="6385583" y="3414713"/>
            <a:ext cx="486251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1" y="3473451"/>
            <a:ext cx="4262438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67690" y="2167326"/>
            <a:ext cx="6799910" cy="1054506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•"/>
            </a:pPr>
            <a:r>
              <a:rPr lang="en-US" altLang="en-US" dirty="0"/>
              <a:t>DSC/AKTS analysis shows ADT</a:t>
            </a:r>
            <a:r>
              <a:rPr lang="en-US" altLang="en-US" baseline="-25000" dirty="0"/>
              <a:t>24</a:t>
            </a:r>
            <a:r>
              <a:rPr lang="en-US" altLang="en-US" dirty="0"/>
              <a:t> is 82 °C.</a:t>
            </a:r>
          </a:p>
          <a:p>
            <a:pPr marL="457200" indent="-457200">
              <a:buFontTx/>
              <a:buChar char="•"/>
            </a:pPr>
            <a:r>
              <a:rPr lang="en-US" altLang="en-US" dirty="0"/>
              <a:t>Product is not isolated so ADT</a:t>
            </a:r>
            <a:r>
              <a:rPr lang="en-US" altLang="en-US" baseline="-25000" dirty="0"/>
              <a:t>24</a:t>
            </a:r>
            <a:r>
              <a:rPr lang="en-US" altLang="en-US" dirty="0"/>
              <a:t> is considered conservative 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83" y="3414713"/>
            <a:ext cx="4864664" cy="308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536878" y="1316038"/>
            <a:ext cx="4325938" cy="2089150"/>
          </a:xfrm>
          <a:prstGeom prst="rect">
            <a:avLst/>
          </a:prstGeom>
          <a:solidFill>
            <a:srgbClr val="FFDD7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740079" y="1484313"/>
            <a:ext cx="405447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27063" indent="-339725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MAT =MTSR 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= 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</a:rPr>
              <a:t>67 °C.</a:t>
            </a:r>
            <a:endParaRPr lang="en-US" altLang="en-US" sz="16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ADT</a:t>
            </a:r>
            <a:r>
              <a:rPr lang="en-US" altLang="en-US" sz="1600" b="0" baseline="-25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24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is determined as 82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</a:rPr>
              <a:t> °C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Tb = 64.7°C</a:t>
            </a:r>
            <a:endParaRPr lang="en-US" altLang="en-US" sz="16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Tb&lt; MTSR &lt; AD</a:t>
            </a:r>
            <a:r>
              <a:rPr lang="en-US" altLang="en-US" sz="2000" dirty="0">
                <a:solidFill>
                  <a:schemeClr val="tx1"/>
                </a:solidFill>
              </a:rPr>
              <a:t>T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24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Criticality 3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Distillation Temp of 45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°C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&lt; AD</a:t>
            </a:r>
            <a:r>
              <a:rPr lang="en-US" altLang="en-US" sz="2000" b="0" dirty="0">
                <a:solidFill>
                  <a:schemeClr val="tx1"/>
                </a:solidFill>
              </a:rPr>
              <a:t>T</a:t>
            </a:r>
            <a:r>
              <a:rPr lang="en-US" altLang="en-US" sz="2000" b="0" baseline="-25000" dirty="0">
                <a:solidFill>
                  <a:schemeClr val="tx1"/>
                </a:solidFill>
              </a:rPr>
              <a:t>24</a:t>
            </a:r>
            <a:endParaRPr lang="en-US" altLang="en-US" sz="2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660828" y="800101"/>
            <a:ext cx="207803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FFC669"/>
                </a:solidFill>
              </a:rPr>
              <a:t>Acceptable risk</a:t>
            </a:r>
          </a:p>
        </p:txBody>
      </p:sp>
    </p:spTree>
    <p:extLst>
      <p:ext uri="{BB962C8B-B14F-4D97-AF65-F5344CB8AC3E}">
        <p14:creationId xmlns:p14="http://schemas.microsoft.com/office/powerpoint/2010/main" val="8963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DF2E6E51-2071-4442-A0A7-F7129B8FE58A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8293" y="4118915"/>
            <a:ext cx="4143884" cy="1934457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31190" y="4234231"/>
            <a:ext cx="4090987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27063" indent="-339725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MAT =MTSR = </a:t>
            </a:r>
            <a:r>
              <a:rPr lang="en-US" altLang="en-US" sz="2000" b="0" dirty="0">
                <a:solidFill>
                  <a:schemeClr val="tx1"/>
                </a:solidFill>
              </a:rPr>
              <a:t>67 °C 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ADT</a:t>
            </a:r>
            <a:r>
              <a:rPr lang="en-US" altLang="en-US" sz="20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24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is estimated to be 43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°C</a:t>
            </a:r>
            <a:r>
              <a:rPr lang="en-US" altLang="en-US" sz="2000" b="0" dirty="0">
                <a:latin typeface="+mn-lt"/>
              </a:rPr>
              <a:t>.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MTSR &gt; AD</a:t>
            </a:r>
            <a:r>
              <a:rPr lang="en-US" alt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altLang="en-US" sz="20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24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Criticality 5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Distillation Temp of 45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°C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&gt; AD</a:t>
            </a:r>
            <a:r>
              <a:rPr lang="en-US" alt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altLang="en-US" sz="20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24</a:t>
            </a:r>
            <a:endParaRPr lang="en-US" altLang="en-US" sz="24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2229" name="TextBox 11"/>
          <p:cNvSpPr txBox="1">
            <a:spLocks noChangeArrowheads="1"/>
          </p:cNvSpPr>
          <p:nvPr/>
        </p:nvSpPr>
        <p:spPr bwMode="auto">
          <a:xfrm>
            <a:off x="1652650" y="3679948"/>
            <a:ext cx="128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FF0000"/>
                </a:solidFill>
              </a:rPr>
              <a:t>High risk</a:t>
            </a:r>
          </a:p>
        </p:txBody>
      </p:sp>
      <p:grpSp>
        <p:nvGrpSpPr>
          <p:cNvPr id="12" name="Group 11"/>
          <p:cNvGrpSpPr/>
          <p:nvPr/>
        </p:nvGrpSpPr>
        <p:grpSpPr>
          <a:xfrm flipV="1">
            <a:off x="5427427" y="4898839"/>
            <a:ext cx="680582" cy="447045"/>
            <a:chOff x="3680495" y="486847"/>
            <a:chExt cx="312106" cy="365105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3" name="Right Arrow 12"/>
            <p:cNvSpPr/>
            <p:nvPr/>
          </p:nvSpPr>
          <p:spPr>
            <a:xfrm>
              <a:off x="3680495" y="486847"/>
              <a:ext cx="312106" cy="36510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0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ight Arrow 4"/>
            <p:cNvSpPr/>
            <p:nvPr/>
          </p:nvSpPr>
          <p:spPr>
            <a:xfrm>
              <a:off x="3680495" y="559868"/>
              <a:ext cx="218474" cy="219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36221" y="314175"/>
            <a:ext cx="8150225" cy="590550"/>
          </a:xfrm>
        </p:spPr>
        <p:txBody>
          <a:bodyPr/>
          <a:lstStyle/>
          <a:p>
            <a:pPr>
              <a:defRPr/>
            </a:pPr>
            <a:r>
              <a:rPr lang="en-US" dirty="0"/>
              <a:t>Example 1: Risk Mitigation Overview</a:t>
            </a:r>
          </a:p>
        </p:txBody>
      </p:sp>
      <p:sp>
        <p:nvSpPr>
          <p:cNvPr id="32784" name="TextBox 1"/>
          <p:cNvSpPr txBox="1">
            <a:spLocks noChangeArrowheads="1"/>
          </p:cNvSpPr>
          <p:nvPr/>
        </p:nvSpPr>
        <p:spPr bwMode="auto">
          <a:xfrm>
            <a:off x="4633164" y="4076441"/>
            <a:ext cx="20535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0066CC"/>
                </a:solidFill>
              </a:rPr>
              <a:t>Importance of ADT</a:t>
            </a:r>
            <a:r>
              <a:rPr lang="en-US" altLang="en-US" sz="2000" baseline="-25000" dirty="0">
                <a:solidFill>
                  <a:srgbClr val="0066CC"/>
                </a:solidFill>
              </a:rPr>
              <a:t>24</a:t>
            </a:r>
            <a:r>
              <a:rPr lang="en-US" altLang="en-US" sz="2000" dirty="0">
                <a:solidFill>
                  <a:srgbClr val="0066CC"/>
                </a:solidFill>
              </a:rPr>
              <a:t> study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8276" y="4118915"/>
            <a:ext cx="4257676" cy="1938888"/>
          </a:xfrm>
          <a:prstGeom prst="rect">
            <a:avLst/>
          </a:prstGeom>
          <a:solidFill>
            <a:srgbClr val="FFDD7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991477" y="4210080"/>
            <a:ext cx="405447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27063" indent="-339725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MAT =MTSR 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= 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</a:rPr>
              <a:t>67 °C.</a:t>
            </a:r>
            <a:endParaRPr lang="en-US" altLang="en-US" sz="16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ADT</a:t>
            </a:r>
            <a:r>
              <a:rPr lang="en-US" altLang="en-US" sz="1600" b="0" baseline="-25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24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is determined as 82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</a:rPr>
              <a:t> °C</a:t>
            </a:r>
            <a:r>
              <a:rPr lang="en-US" altLang="en-US" sz="16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alt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Tb = 64.7°C</a:t>
            </a:r>
            <a:endParaRPr lang="en-US" altLang="en-US" sz="16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Tb&lt; MTSR &lt; AD</a:t>
            </a:r>
            <a:r>
              <a:rPr lang="en-US" altLang="en-US" sz="2000" dirty="0">
                <a:solidFill>
                  <a:schemeClr val="tx1"/>
                </a:solidFill>
              </a:rPr>
              <a:t>T</a:t>
            </a:r>
            <a:r>
              <a:rPr lang="en-US" altLang="en-US" sz="2000" baseline="-25000" dirty="0">
                <a:solidFill>
                  <a:schemeClr val="tx1"/>
                </a:solidFill>
              </a:rPr>
              <a:t>24</a:t>
            </a:r>
            <a:r>
              <a:rPr lang="en-US" alt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Criticality 3</a:t>
            </a:r>
          </a:p>
          <a:p>
            <a:pPr>
              <a:defRPr/>
            </a:pP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Distillation Temp of 45 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</a:rPr>
              <a:t>°C</a:t>
            </a:r>
            <a:r>
              <a:rPr lang="en-US" altLang="en-US" sz="2000" b="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&lt; AD</a:t>
            </a:r>
            <a:r>
              <a:rPr lang="en-US" altLang="en-US" sz="2000" b="0" dirty="0">
                <a:solidFill>
                  <a:schemeClr val="tx1"/>
                </a:solidFill>
              </a:rPr>
              <a:t>T</a:t>
            </a:r>
            <a:r>
              <a:rPr lang="en-US" altLang="en-US" sz="2000" b="0" baseline="-25000" dirty="0">
                <a:solidFill>
                  <a:schemeClr val="tx1"/>
                </a:solidFill>
              </a:rPr>
              <a:t>24</a:t>
            </a:r>
            <a:endParaRPr lang="en-US" altLang="en-US" sz="2400" b="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912226" y="3723632"/>
            <a:ext cx="207803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FFC669"/>
                </a:solidFill>
              </a:rPr>
              <a:t>Acceptable risk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29114" y="1838773"/>
            <a:ext cx="10416838" cy="760210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Tx/>
              <a:buChar char="•"/>
            </a:pPr>
            <a:r>
              <a:rPr lang="en-US" altLang="en-US" sz="2400" dirty="0"/>
              <a:t>An overly conservative estimate of ADT</a:t>
            </a:r>
            <a:r>
              <a:rPr lang="en-US" altLang="en-US" sz="2400" baseline="-25000" dirty="0"/>
              <a:t>24</a:t>
            </a:r>
            <a:r>
              <a:rPr lang="en-US" altLang="en-US" sz="2400" dirty="0"/>
              <a:t> may greatly affect assessment on safety.</a:t>
            </a:r>
          </a:p>
          <a:p>
            <a:pPr marL="457200" indent="-457200">
              <a:buFontTx/>
              <a:buChar char="•"/>
            </a:pPr>
            <a:r>
              <a:rPr lang="en-US" altLang="en-US" sz="2400" dirty="0"/>
              <a:t>The ADT</a:t>
            </a:r>
            <a:r>
              <a:rPr lang="en-US" altLang="en-US" sz="2400" baseline="-25000" dirty="0"/>
              <a:t>24</a:t>
            </a:r>
            <a:r>
              <a:rPr lang="en-US" altLang="en-US" sz="2400" dirty="0"/>
              <a:t> provided by vendors may lead to confusion – it is highly recommended to contact safety specialist for clarification.</a:t>
            </a:r>
            <a:endParaRPr lang="en-US" altLang="en-US" sz="2400" baseline="-25000" dirty="0"/>
          </a:p>
        </p:txBody>
      </p:sp>
      <p:graphicFrame>
        <p:nvGraphicFramePr>
          <p:cNvPr id="16" name="Object 19">
            <a:extLst>
              <a:ext uri="{FF2B5EF4-FFF2-40B4-BE49-F238E27FC236}">
                <a16:creationId xmlns:a16="http://schemas.microsoft.com/office/drawing/2014/main" id="{E7AB238D-37EB-481E-88D9-6B5744264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540331"/>
              </p:ext>
            </p:extLst>
          </p:nvPr>
        </p:nvGraphicFramePr>
        <p:xfrm>
          <a:off x="4243388" y="904725"/>
          <a:ext cx="285591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CS ChemDraw Drawing" r:id="rId4" imgW="2246243" imgH="464574" progId="ChemDraw.Document.6.0">
                  <p:embed/>
                </p:oleObj>
              </mc:Choice>
              <mc:Fallback>
                <p:oleObj name="CS ChemDraw Drawing" r:id="rId4" imgW="2246243" imgH="464574" progId="ChemDraw.Document.6.0">
                  <p:embed/>
                  <p:pic>
                    <p:nvPicPr>
                      <p:cNvPr id="11" name="Object 19">
                        <a:extLst>
                          <a:ext uri="{FF2B5EF4-FFF2-40B4-BE49-F238E27FC236}">
                            <a16:creationId xmlns:a16="http://schemas.microsoft.com/office/drawing/2014/main" id="{3D29AECA-2864-46D5-9922-D0DC074FA1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904725"/>
                        <a:ext cx="285591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4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190" y="82102"/>
            <a:ext cx="11356810" cy="664022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Example 2: Thermal Stability of </a:t>
            </a:r>
            <a:r>
              <a:rPr lang="en-US" altLang="en-US" dirty="0" err="1"/>
              <a:t>Rxn</a:t>
            </a:r>
            <a:r>
              <a:rPr lang="en-US" altLang="en-US" dirty="0"/>
              <a:t> Mixture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450366" y="1663524"/>
            <a:ext cx="11110457" cy="15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An early intermediate was produced on a commercial scale.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The condensation is endothermic with a Tad of -12 </a:t>
            </a:r>
            <a:r>
              <a:rPr lang="en-US" altLang="en-US" sz="2000" dirty="0">
                <a:cs typeface="Arial" panose="020B0604020202020204" pitchFamily="34" charset="0"/>
              </a:rPr>
              <a:t>°C.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C80 data of reaction mixture shows an </a:t>
            </a:r>
            <a:r>
              <a:rPr lang="en-US" altLang="en-US" sz="2000" dirty="0" err="1"/>
              <a:t>exotherm</a:t>
            </a:r>
            <a:r>
              <a:rPr lang="en-US" altLang="en-US" sz="2000" dirty="0"/>
              <a:t> with an enthalpy of -420 J/g and an onset of 135</a:t>
            </a:r>
            <a:r>
              <a:rPr lang="en-US" altLang="en-US" sz="2000" dirty="0">
                <a:cs typeface="Arial" panose="020B0604020202020204" pitchFamily="34" charset="0"/>
              </a:rPr>
              <a:t> °C.</a:t>
            </a:r>
          </a:p>
          <a:p>
            <a:pPr>
              <a:lnSpc>
                <a:spcPct val="8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Other ARSST and ARC tests confirmed that the </a:t>
            </a:r>
            <a:r>
              <a:rPr lang="en-US" altLang="en-US" sz="2000" dirty="0" err="1">
                <a:cs typeface="Arial" panose="020B0604020202020204" pitchFamily="34" charset="0"/>
              </a:rPr>
              <a:t>exotherm</a:t>
            </a:r>
            <a:r>
              <a:rPr lang="en-US" altLang="en-US" sz="2000" dirty="0">
                <a:cs typeface="Arial" panose="020B0604020202020204" pitchFamily="34" charset="0"/>
              </a:rPr>
              <a:t> poses a safety concern.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34822" name="Rectangle 17"/>
          <p:cNvSpPr>
            <a:spLocks noChangeArrowheads="1"/>
          </p:cNvSpPr>
          <p:nvPr/>
        </p:nvSpPr>
        <p:spPr bwMode="auto">
          <a:xfrm>
            <a:off x="4420938" y="6130149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6" descr="BMS 572779 SAF proc-Plot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929" y="3550721"/>
            <a:ext cx="4451015" cy="29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397882" y="3954754"/>
            <a:ext cx="2590318" cy="64442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buSzPct val="100000"/>
            </a:pPr>
            <a:r>
              <a:rPr lang="en-US" sz="1200" dirty="0"/>
              <a:t>Heating rate: 0.5 K/min</a:t>
            </a:r>
          </a:p>
          <a:p>
            <a:pPr>
              <a:lnSpc>
                <a:spcPct val="100000"/>
              </a:lnSpc>
              <a:buSzPct val="100000"/>
            </a:pPr>
            <a:r>
              <a:rPr lang="en-US" sz="1200" dirty="0"/>
              <a:t>Sample mass: 479mg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7" y="3653661"/>
            <a:ext cx="3785630" cy="2731828"/>
          </a:xfrm>
          <a:prstGeom prst="rect">
            <a:avLst/>
          </a:prstGeom>
        </p:spPr>
      </p:pic>
      <p:sp>
        <p:nvSpPr>
          <p:cNvPr id="3" name="Rectangle 91"/>
          <p:cNvSpPr>
            <a:spLocks noChangeArrowheads="1"/>
          </p:cNvSpPr>
          <p:nvPr/>
        </p:nvSpPr>
        <p:spPr bwMode="auto">
          <a:xfrm>
            <a:off x="886967" y="700405"/>
            <a:ext cx="136474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3643AE-777E-426C-9029-A62D3E70F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0591"/>
              </p:ext>
            </p:extLst>
          </p:nvPr>
        </p:nvGraphicFramePr>
        <p:xfrm>
          <a:off x="3013323" y="846915"/>
          <a:ext cx="4238816" cy="57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CS ChemDraw Drawing" r:id="rId6" imgW="3424362" imgH="467671" progId="ChemDraw.Document.6.0">
                  <p:embed/>
                </p:oleObj>
              </mc:Choice>
              <mc:Fallback>
                <p:oleObj name="CS ChemDraw Drawing" r:id="rId6" imgW="3424362" imgH="4676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3323" y="846915"/>
                        <a:ext cx="4238816" cy="579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36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41" name="Group 1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98622"/>
              </p:ext>
            </p:extLst>
          </p:nvPr>
        </p:nvGraphicFramePr>
        <p:xfrm>
          <a:off x="2209800" y="787400"/>
          <a:ext cx="6629400" cy="345260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1420971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881176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0462127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901965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758429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697753214"/>
                    </a:ext>
                  </a:extLst>
                </a:gridCol>
              </a:tblGrid>
              <a:tr h="7009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Sample used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Phi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Onset Temp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ADT8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ADT24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874052"/>
                  </a:ext>
                </a:extLst>
              </a:tr>
              <a:tr h="553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ARSST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~1.05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436132"/>
                  </a:ext>
                </a:extLst>
              </a:tr>
              <a:tr h="5372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C80+AKTS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136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073974"/>
                  </a:ext>
                </a:extLst>
              </a:tr>
              <a:tr h="553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Phi Tec II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135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15339"/>
                  </a:ext>
                </a:extLst>
              </a:tr>
              <a:tr h="55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ARC (BMS)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1.27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123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224740"/>
                  </a:ext>
                </a:extLst>
              </a:tr>
              <a:tr h="553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ARC 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(vendor)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mL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1.91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5021"/>
                  </a:ext>
                </a:extLst>
              </a:tr>
            </a:tbl>
          </a:graphicData>
        </a:graphic>
      </p:graphicFrame>
      <p:sp>
        <p:nvSpPr>
          <p:cNvPr id="36925" name="Text Box 106"/>
          <p:cNvSpPr txBox="1">
            <a:spLocks noChangeArrowheads="1"/>
          </p:cNvSpPr>
          <p:nvPr/>
        </p:nvSpPr>
        <p:spPr bwMode="auto">
          <a:xfrm>
            <a:off x="637953" y="4419600"/>
            <a:ext cx="109834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If ’50 K safety margin’ or ‘equation-based estimation’ approach is used, the process temp will probably be set around 76 °C, which is too low for the reaction to run.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Consistent results of ADT</a:t>
            </a:r>
            <a:r>
              <a:rPr lang="en-US" altLang="en-US" sz="2000" baseline="-25000" dirty="0"/>
              <a:t>24</a:t>
            </a:r>
            <a:r>
              <a:rPr lang="en-US" altLang="en-US" sz="2000" dirty="0"/>
              <a:t> were obtained from different kinetic methods.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Combining with reaction calorimetry data, the criticality index of the process is rated as “2”</a:t>
            </a:r>
            <a:r>
              <a:rPr lang="en-US" altLang="en-US" sz="2000" dirty="0">
                <a:cs typeface="Arial" panose="020B0604020202020204" pitchFamily="34" charset="0"/>
              </a:rPr>
              <a:t> in </a:t>
            </a:r>
            <a:r>
              <a:rPr lang="en-US" altLang="en-US" sz="2000" dirty="0" err="1">
                <a:cs typeface="Arial" panose="020B0604020202020204" pitchFamily="34" charset="0"/>
              </a:rPr>
              <a:t>Stoessel</a:t>
            </a:r>
            <a:r>
              <a:rPr lang="en-US" altLang="en-US" sz="2000" dirty="0">
                <a:cs typeface="Arial" panose="020B0604020202020204" pitchFamily="34" charset="0"/>
              </a:rPr>
              <a:t> system.</a:t>
            </a: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cs typeface="Arial" panose="020B0604020202020204" pitchFamily="34" charset="0"/>
              </a:rPr>
              <a:t>The process was safely implemented at commercial scale.</a:t>
            </a:r>
          </a:p>
        </p:txBody>
      </p:sp>
      <p:pic>
        <p:nvPicPr>
          <p:cNvPr id="36926" name="Picture 110" descr="bms_logo_blu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6534150"/>
            <a:ext cx="14716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7191" y="82102"/>
            <a:ext cx="9144000" cy="6858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Example 2: Summary of ADT</a:t>
            </a:r>
            <a:r>
              <a:rPr lang="en-US" altLang="en-US" baseline="-25000" dirty="0"/>
              <a:t>24</a:t>
            </a:r>
            <a:r>
              <a:rPr lang="en-US" altLang="en-US" dirty="0"/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26816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Example 3: ADT</a:t>
            </a:r>
            <a:r>
              <a:rPr lang="en-US" baseline="-25000" dirty="0"/>
              <a:t>24</a:t>
            </a:r>
            <a:r>
              <a:rPr lang="en-US" dirty="0"/>
              <a:t> Study of </a:t>
            </a:r>
            <a:r>
              <a:rPr lang="en-US" dirty="0" err="1"/>
              <a:t>Tetrahydroxydiboron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13753" y="1165655"/>
            <a:ext cx="10561383" cy="1797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Tetrahydroxydiboron</a:t>
            </a:r>
            <a:r>
              <a:rPr lang="en-US" altLang="en-US" dirty="0"/>
              <a:t> has been used in many BMS projects.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ADT</a:t>
            </a:r>
            <a:r>
              <a:rPr lang="en-US" altLang="en-US" baseline="-25000" dirty="0"/>
              <a:t>24</a:t>
            </a:r>
            <a:r>
              <a:rPr lang="en-US" altLang="en-US" dirty="0"/>
              <a:t> study is important due to its fast decomposition rate and large energy (~1600J/g)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Onset temperature is in the range of 95 -125 ºC depending on experimental condition.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ADT</a:t>
            </a:r>
            <a:r>
              <a:rPr lang="en-US" altLang="en-US" baseline="-25000" dirty="0"/>
              <a:t>24</a:t>
            </a:r>
            <a:r>
              <a:rPr lang="en-US" altLang="en-US" dirty="0"/>
              <a:t> is in a narrower range of 70-82 ºC, indicating ADT</a:t>
            </a:r>
            <a:r>
              <a:rPr lang="en-US" altLang="en-US" baseline="-25000" dirty="0"/>
              <a:t>24</a:t>
            </a:r>
            <a:r>
              <a:rPr lang="en-US" altLang="en-US" dirty="0"/>
              <a:t> is a more reliable parameter to set the maximum operation temperature limit.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56424CFC-97BC-47E3-9BB5-AC9DDDA72925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93" name="TextBox 5"/>
          <p:cNvSpPr txBox="1">
            <a:spLocks noChangeArrowheads="1"/>
          </p:cNvSpPr>
          <p:nvPr/>
        </p:nvSpPr>
        <p:spPr bwMode="auto">
          <a:xfrm>
            <a:off x="5926138" y="6553201"/>
            <a:ext cx="300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/>
              <a:t>DARC data collected by D. Vanyo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62" y="3328417"/>
            <a:ext cx="10051146" cy="3501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3753" y="3457751"/>
            <a:ext cx="4831314" cy="13197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401638" indent="-401638">
              <a:spcBef>
                <a:spcPts val="1200"/>
              </a:spcBef>
              <a:buSzPct val="100000"/>
              <a:buFont typeface="Trebuchet MS"/>
              <a:buChar char="•"/>
              <a:tabLst>
                <a:tab pos="401638" algn="l"/>
              </a:tabLst>
            </a:pPr>
            <a:r>
              <a:rPr lang="en-US" sz="2000" dirty="0"/>
              <a:t>Estimation of ADT</a:t>
            </a:r>
            <a:r>
              <a:rPr lang="en-US" sz="2000" baseline="-25000" dirty="0"/>
              <a:t>24</a:t>
            </a:r>
            <a:r>
              <a:rPr lang="en-US" sz="2000" dirty="0"/>
              <a:t> using onset temperature may introduce larger variability.   </a:t>
            </a:r>
          </a:p>
        </p:txBody>
      </p:sp>
    </p:spTree>
    <p:extLst>
      <p:ext uri="{BB962C8B-B14F-4D97-AF65-F5344CB8AC3E}">
        <p14:creationId xmlns:p14="http://schemas.microsoft.com/office/powerpoint/2010/main" val="37678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16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41247" y="1025271"/>
            <a:ext cx="10120401" cy="517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b="0" dirty="0"/>
              <a:t>When to study ADT</a:t>
            </a:r>
            <a:r>
              <a:rPr lang="en-US" altLang="en-US" sz="2400" b="0" baseline="-25000" dirty="0"/>
              <a:t>24</a:t>
            </a:r>
            <a:r>
              <a:rPr lang="en-US" altLang="en-US" sz="2400" b="0" dirty="0"/>
              <a:t>?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 as a probability indicator is triggered if the severity of decomposition is medium to high.</a:t>
            </a:r>
          </a:p>
          <a:p>
            <a:pPr marL="685800" lvl="1" indent="-285750">
              <a:lnSpc>
                <a:spcPct val="80000"/>
              </a:lnSpc>
              <a:buSzPct val="66000"/>
              <a:buFont typeface="Arial" panose="020B0604020202020204" pitchFamily="34" charset="0"/>
              <a:buChar char="−"/>
            </a:pPr>
            <a:r>
              <a:rPr lang="en-US" altLang="en-US" sz="1800" dirty="0"/>
              <a:t>Simplified answer: an </a:t>
            </a:r>
            <a:r>
              <a:rPr lang="en-US" altLang="en-US" sz="1800" dirty="0" err="1"/>
              <a:t>exotherm</a:t>
            </a:r>
            <a:r>
              <a:rPr lang="en-US" altLang="en-US" sz="1800" dirty="0"/>
              <a:t> energy &gt; 100 J/g below 200 °C.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800" b="0" dirty="0"/>
          </a:p>
          <a:p>
            <a:pPr>
              <a:lnSpc>
                <a:spcPct val="80000"/>
              </a:lnSpc>
            </a:pPr>
            <a:r>
              <a:rPr lang="en-US" altLang="en-US" sz="2400" b="0" dirty="0"/>
              <a:t>Why to use ADT</a:t>
            </a:r>
            <a:r>
              <a:rPr lang="en-US" altLang="en-US" sz="2400" b="0" baseline="-25000" dirty="0"/>
              <a:t>24</a:t>
            </a:r>
            <a:r>
              <a:rPr lang="en-US" altLang="en-US" sz="2400" b="0" dirty="0"/>
              <a:t>?</a:t>
            </a:r>
            <a:endParaRPr lang="en-US" altLang="en-US" sz="24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Using an overly conservative estimate of 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 may greatly affect the assessment on safety. </a:t>
            </a:r>
          </a:p>
          <a:p>
            <a:pPr marL="685800" lvl="1" indent="-338138">
              <a:lnSpc>
                <a:spcPct val="80000"/>
              </a:lnSpc>
              <a:buFont typeface="Arial" panose="020B0604020202020204" pitchFamily="34" charset="0"/>
              <a:buChar char="−"/>
            </a:pPr>
            <a:r>
              <a:rPr lang="en-US" altLang="en-US" sz="1800" dirty="0"/>
              <a:t>Simple screening test with distant rule or equation-based estimation may be used by BMS vendors.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A real kinetic study of 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 delivers reasonable safety margin. </a:t>
            </a:r>
          </a:p>
          <a:p>
            <a:pPr marL="633413" lvl="2" indent="-285750">
              <a:lnSpc>
                <a:spcPct val="80000"/>
              </a:lnSpc>
              <a:buClr>
                <a:srgbClr val="FDA97D"/>
              </a:buClr>
              <a:buSzPct val="66000"/>
              <a:buFont typeface="Arial" panose="020B0604020202020204" pitchFamily="34" charset="0"/>
              <a:buChar char="−"/>
            </a:pPr>
            <a:r>
              <a:rPr lang="en-US" altLang="en-US" sz="1800" dirty="0"/>
              <a:t>Kinetic approaches are preferred by BMS</a:t>
            </a:r>
          </a:p>
          <a:p>
            <a:pPr marL="633413" lvl="2" indent="-285750">
              <a:lnSpc>
                <a:spcPct val="80000"/>
              </a:lnSpc>
              <a:buClr>
                <a:srgbClr val="FDA97D"/>
              </a:buClr>
              <a:buSzPct val="66000"/>
              <a:buFont typeface="Arial" panose="020B0604020202020204" pitchFamily="34" charset="0"/>
              <a:buChar char="−"/>
            </a:pPr>
            <a:r>
              <a:rPr lang="en-US" altLang="en-US" sz="1800" dirty="0"/>
              <a:t>Kinetic approaches provide realistic 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, and have been demonstrated by many portfolio projects at BMS.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/>
              <a:t>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 is a more reliable parameter to set maximum operation temperature. </a:t>
            </a:r>
          </a:p>
          <a:p>
            <a:pPr marL="685800" lvl="1" indent="-338138">
              <a:lnSpc>
                <a:spcPct val="80000"/>
              </a:lnSpc>
              <a:buFont typeface="Arial" panose="020B0604020202020204" pitchFamily="34" charset="0"/>
              <a:buChar char="−"/>
            </a:pPr>
            <a:r>
              <a:rPr lang="en-US" altLang="en-US" sz="1800" dirty="0"/>
              <a:t>Estimation of ADT</a:t>
            </a:r>
            <a:r>
              <a:rPr lang="en-US" altLang="en-US" sz="1800" baseline="-25000" dirty="0"/>
              <a:t>24</a:t>
            </a:r>
            <a:r>
              <a:rPr lang="en-US" altLang="en-US" sz="1800" dirty="0"/>
              <a:t> using o</a:t>
            </a:r>
            <a:r>
              <a:rPr lang="en-US" altLang="en-US" sz="1800" dirty="0">
                <a:solidFill>
                  <a:schemeClr val="tx1"/>
                </a:solidFill>
              </a:rPr>
              <a:t>nset temperature may introduce larger variability.</a:t>
            </a:r>
            <a:endParaRPr lang="en-US" altLang="en-US" sz="1800" dirty="0">
              <a:solidFill>
                <a:srgbClr val="D15F09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800" b="0" dirty="0"/>
          </a:p>
          <a:p>
            <a:pPr>
              <a:lnSpc>
                <a:spcPct val="80000"/>
              </a:lnSpc>
            </a:pPr>
            <a:endParaRPr lang="en-US" altLang="en-US" sz="1800" b="0" dirty="0"/>
          </a:p>
          <a:p>
            <a:pPr>
              <a:lnSpc>
                <a:spcPct val="80000"/>
              </a:lnSpc>
            </a:pPr>
            <a:endParaRPr lang="en-US" altLang="en-US" sz="1800" b="0" dirty="0"/>
          </a:p>
          <a:p>
            <a:pPr>
              <a:lnSpc>
                <a:spcPct val="80000"/>
              </a:lnSpc>
            </a:pPr>
            <a:endParaRPr lang="en-US" alt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0265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640" y="343505"/>
            <a:ext cx="8712200" cy="584200"/>
          </a:xfrm>
        </p:spPr>
        <p:txBody>
          <a:bodyPr/>
          <a:lstStyle/>
          <a:p>
            <a:pPr>
              <a:defRPr/>
            </a:pPr>
            <a:r>
              <a:rPr lang="en-US" dirty="0"/>
              <a:t>Acknowledgement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749" y="1446295"/>
            <a:ext cx="10656735" cy="4672012"/>
          </a:xfrm>
        </p:spPr>
        <p:txBody>
          <a:bodyPr/>
          <a:lstStyle/>
          <a:p>
            <a:pPr marL="460375" indent="-460375">
              <a:tabLst>
                <a:tab pos="460375" algn="l"/>
              </a:tabLst>
              <a:defRPr/>
            </a:pPr>
            <a:r>
              <a:rPr lang="en-US" sz="2400" dirty="0"/>
              <a:t>Simon Leung, Tao Chen, Douglas Mcleod, Mark Lindrud, Junying Fan, Buck Holloway, Melanie Miller, Paul Fernandez, Nicolas Cuniere, </a:t>
            </a:r>
            <a:r>
              <a:rPr lang="en-US" sz="2400" dirty="0" err="1"/>
              <a:t>Fransisco</a:t>
            </a:r>
            <a:r>
              <a:rPr lang="en-US" sz="2400" dirty="0"/>
              <a:t> Gonzalez Bobes, Chris Sfouggatakis, Dimitri Skliar, Subha Mukherjee, Bahar Inankur, Patrick Sipple, Ketleine Georges, Chris Tickner, Dale </a:t>
            </a:r>
            <a:r>
              <a:rPr lang="en-US" sz="2400" dirty="0" err="1"/>
              <a:t>Vanyo</a:t>
            </a:r>
            <a:r>
              <a:rPr lang="en-US" sz="2400" dirty="0"/>
              <a:t>, Alan Fritz, Steven Chan</a:t>
            </a:r>
          </a:p>
          <a:p>
            <a:pPr marL="460375" indent="-460375">
              <a:tabLst>
                <a:tab pos="460375" algn="l"/>
              </a:tabLst>
              <a:defRPr/>
            </a:pPr>
            <a:endParaRPr lang="en-US" sz="2400" dirty="0"/>
          </a:p>
          <a:p>
            <a:pPr marL="460375" indent="-460375">
              <a:tabLst>
                <a:tab pos="460375" algn="l"/>
              </a:tabLst>
              <a:defRPr/>
            </a:pPr>
            <a:endParaRPr lang="en-US" sz="2400" dirty="0"/>
          </a:p>
          <a:p>
            <a:pPr marL="460375" indent="-460375">
              <a:tabLst>
                <a:tab pos="460375" algn="l"/>
              </a:tabLst>
              <a:defRPr/>
            </a:pPr>
            <a:r>
              <a:rPr lang="en-US" sz="2400" dirty="0"/>
              <a:t>BMS partner’s safety group and project team for safety study.</a:t>
            </a:r>
          </a:p>
          <a:p>
            <a:pPr marL="460375" indent="-460375">
              <a:tabLst>
                <a:tab pos="460375" algn="l"/>
              </a:tabLst>
              <a:defRPr/>
            </a:pPr>
            <a:endParaRPr lang="en-US" sz="2400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876A0632-A8F5-4C37-92BB-CB364D870927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63" y="241165"/>
            <a:ext cx="11460480" cy="914400"/>
          </a:xfrm>
        </p:spPr>
        <p:txBody>
          <a:bodyPr/>
          <a:lstStyle/>
          <a:p>
            <a:r>
              <a:rPr lang="en-US" dirty="0"/>
              <a:t>Brief Introduction of BMS PHE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2</a:t>
            </a:fld>
            <a:endParaRPr lang="en-US"/>
          </a:p>
        </p:txBody>
      </p:sp>
      <p:sp>
        <p:nvSpPr>
          <p:cNvPr id="5" name="Text Box 28"/>
          <p:cNvSpPr txBox="1">
            <a:spLocks noGrp="1" noChangeArrowheads="1"/>
          </p:cNvSpPr>
          <p:nvPr>
            <p:ph idx="1"/>
          </p:nvPr>
        </p:nvSpPr>
        <p:spPr bwMode="auto">
          <a:xfrm>
            <a:off x="192416" y="958101"/>
            <a:ext cx="11313784" cy="3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06400" indent="-406400">
              <a:buBlip>
                <a:blip r:embed="rId3"/>
              </a:buBlip>
            </a:pPr>
            <a:r>
              <a:rPr lang="en-US" sz="2400" i="1" dirty="0"/>
              <a:t>Where we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8138" y="3029784"/>
            <a:ext cx="2824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Oversight of process safety testing for any production &gt; 20 L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6392" y="2989989"/>
            <a:ext cx="2365278" cy="105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Hazard evaluation and testing for chemical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7668" y="2917554"/>
            <a:ext cx="2948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Guidance on safety program at partners and support for tech transfer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42429" y="1392213"/>
            <a:ext cx="2586489" cy="82404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23" name="TextBox 22"/>
          <p:cNvSpPr txBox="1"/>
          <p:nvPr/>
        </p:nvSpPr>
        <p:spPr>
          <a:xfrm>
            <a:off x="8855766" y="1463709"/>
            <a:ext cx="2539007" cy="73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Process Hazard Evaluation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92416" y="5115342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CPD</a:t>
            </a:r>
          </a:p>
          <a:p>
            <a:pPr algn="ctr"/>
            <a:r>
              <a:rPr lang="en-US" sz="2400" b="1" dirty="0"/>
              <a:t>Lab &amp; KL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173575" y="5115344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Vendors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099321" y="5115343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Discovery</a:t>
            </a: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029048" y="5115342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EHS</a:t>
            </a: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7988247" y="5115343"/>
            <a:ext cx="1851231" cy="7623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CSO</a:t>
            </a:r>
            <a:endParaRPr lang="en-US" sz="1200" b="1" dirty="0"/>
          </a:p>
          <a:p>
            <a:pPr algn="ctr"/>
            <a:r>
              <a:rPr lang="en-US" sz="1200" b="1" dirty="0"/>
              <a:t>Clinical Supply Operation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043824" y="5115342"/>
            <a:ext cx="2103572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/>
              <a:t>EM</a:t>
            </a:r>
          </a:p>
          <a:p>
            <a:pPr algn="ctr"/>
            <a:r>
              <a:rPr lang="en-US" sz="1400" b="1" dirty="0"/>
              <a:t>External Manufacturing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76053" y="2926369"/>
            <a:ext cx="2858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Dust and other testing associated with chemical hazards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329385" y="1478792"/>
            <a:ext cx="3492298" cy="72222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37" name="TextBox 36"/>
          <p:cNvSpPr txBox="1"/>
          <p:nvPr/>
        </p:nvSpPr>
        <p:spPr>
          <a:xfrm>
            <a:off x="4642065" y="1496305"/>
            <a:ext cx="317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Drug Substance  Operations and Supply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19875" y="1535568"/>
            <a:ext cx="1524923" cy="66322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39" name="TextBox 38"/>
          <p:cNvSpPr txBox="1"/>
          <p:nvPr/>
        </p:nvSpPr>
        <p:spPr>
          <a:xfrm>
            <a:off x="2188631" y="1643053"/>
            <a:ext cx="2539007" cy="415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CPD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3677250" y="1776185"/>
            <a:ext cx="318396" cy="26487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1" name="Right Arrow 40"/>
          <p:cNvSpPr/>
          <p:nvPr/>
        </p:nvSpPr>
        <p:spPr>
          <a:xfrm>
            <a:off x="8122858" y="1679419"/>
            <a:ext cx="318396" cy="264875"/>
          </a:xfrm>
          <a:prstGeom prst="rightArrow">
            <a:avLst/>
          </a:prstGeom>
          <a:noFill/>
          <a:ln w="25400">
            <a:solidFill>
              <a:srgbClr val="0070C0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227733" y="2349542"/>
            <a:ext cx="4709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spcCol="301752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>
              <a:buFont typeface="Trebuchet MS" panose="020B0603020202020204" pitchFamily="34" charset="0"/>
              <a:buBlip>
                <a:blip r:embed="rId3"/>
              </a:buBlip>
            </a:pPr>
            <a:r>
              <a:rPr lang="en-US" sz="2400" i="1" dirty="0"/>
              <a:t>What we do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192416" y="4528725"/>
            <a:ext cx="11313784" cy="383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spcCol="301752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400" indent="-406400">
              <a:buFont typeface="Trebuchet MS" panose="020B0603020202020204" pitchFamily="34" charset="0"/>
              <a:buBlip>
                <a:blip r:embed="rId3"/>
              </a:buBlip>
            </a:pPr>
            <a:r>
              <a:rPr lang="en-US" sz="2400" i="1" dirty="0"/>
              <a:t>Who we support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1019" y="2891014"/>
            <a:ext cx="2400103" cy="1362603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33" name="Rounded Rectangle 32"/>
          <p:cNvSpPr/>
          <p:nvPr/>
        </p:nvSpPr>
        <p:spPr>
          <a:xfrm>
            <a:off x="2872943" y="2860691"/>
            <a:ext cx="2782735" cy="140501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34" name="Rounded Rectangle 33"/>
          <p:cNvSpPr/>
          <p:nvPr/>
        </p:nvSpPr>
        <p:spPr>
          <a:xfrm>
            <a:off x="5837547" y="2862115"/>
            <a:ext cx="2904882" cy="1391502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35" name="Rounded Rectangle 34"/>
          <p:cNvSpPr/>
          <p:nvPr/>
        </p:nvSpPr>
        <p:spPr>
          <a:xfrm>
            <a:off x="8928347" y="2850255"/>
            <a:ext cx="2915096" cy="139073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808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/>
      <p:bldP spid="42" grpId="0"/>
      <p:bldP spid="43" grpId="0"/>
      <p:bldP spid="30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50" y="216997"/>
            <a:ext cx="8712200" cy="584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Stoessel</a:t>
            </a:r>
            <a:r>
              <a:rPr lang="en-US" dirty="0"/>
              <a:t> Criticality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71EE6354-A113-40B4-94D5-F4A8C802478F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Content Placeholder 2"/>
          <p:cNvSpPr txBox="1">
            <a:spLocks/>
          </p:cNvSpPr>
          <p:nvPr/>
        </p:nvSpPr>
        <p:spPr bwMode="auto">
          <a:xfrm>
            <a:off x="756004" y="838000"/>
            <a:ext cx="10237302" cy="73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Stoessel</a:t>
            </a:r>
            <a:r>
              <a:rPr lang="en-US" altLang="en-US" sz="2000" dirty="0"/>
              <a:t> Criticality </a:t>
            </a:r>
            <a:r>
              <a:rPr lang="en-US" altLang="en-US" sz="2000" b="0" dirty="0"/>
              <a:t>is widely used by many pharmaceutical companies to evaluate thermal risk. </a:t>
            </a:r>
          </a:p>
          <a:p>
            <a:r>
              <a:rPr lang="en-US" altLang="en-US" sz="2000" dirty="0"/>
              <a:t>ADT</a:t>
            </a:r>
            <a:r>
              <a:rPr lang="en-US" altLang="en-US" sz="2000" baseline="-25000" dirty="0"/>
              <a:t>24</a:t>
            </a:r>
            <a:r>
              <a:rPr lang="en-US" altLang="en-US" sz="2000" dirty="0"/>
              <a:t>, </a:t>
            </a:r>
            <a:r>
              <a:rPr lang="en-US" altLang="en-US" sz="2000" b="0" dirty="0"/>
              <a:t>also known as </a:t>
            </a:r>
            <a:r>
              <a:rPr lang="en-US" altLang="en-US" sz="2000" dirty="0"/>
              <a:t>TMR</a:t>
            </a:r>
            <a:r>
              <a:rPr lang="en-US" altLang="en-US" sz="2000" baseline="-25000" dirty="0"/>
              <a:t>24</a:t>
            </a:r>
            <a:r>
              <a:rPr lang="en-US" altLang="en-US" sz="2000" dirty="0"/>
              <a:t> and Td</a:t>
            </a:r>
            <a:r>
              <a:rPr lang="en-US" altLang="en-US" sz="2000" baseline="-25000" dirty="0"/>
              <a:t>24</a:t>
            </a:r>
            <a:r>
              <a:rPr lang="en-US" altLang="en-US" sz="2000" b="0" dirty="0"/>
              <a:t>, is the temperature at which decomposition reaches its maximum rate in 24 hours under adiabatic condition </a:t>
            </a:r>
          </a:p>
          <a:p>
            <a:endParaRPr lang="en-US" alt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altLang="en-US" sz="1800" b="0" dirty="0"/>
          </a:p>
          <a:p>
            <a:endParaRPr lang="en-US" altLang="en-US" dirty="0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1361158" y="6046539"/>
            <a:ext cx="1890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Acceptable risk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1698894" y="2251998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 err="1"/>
              <a:t>Stoessel</a:t>
            </a:r>
            <a:r>
              <a:rPr lang="en-US" altLang="en-US" sz="2000" dirty="0"/>
              <a:t> Diagram</a:t>
            </a:r>
          </a:p>
        </p:txBody>
      </p:sp>
      <p:sp>
        <p:nvSpPr>
          <p:cNvPr id="11" name="Left Brace 10"/>
          <p:cNvSpPr/>
          <p:nvPr/>
        </p:nvSpPr>
        <p:spPr bwMode="auto">
          <a:xfrm flipH="1">
            <a:off x="2267358" y="5247943"/>
            <a:ext cx="86810" cy="1442083"/>
          </a:xfrm>
          <a:prstGeom prst="lef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212451"/>
              </p:ext>
            </p:extLst>
          </p:nvPr>
        </p:nvGraphicFramePr>
        <p:xfrm>
          <a:off x="597150" y="2775505"/>
          <a:ext cx="4679343" cy="329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Plot" r:id="rId4" imgW="6117840" imgH="4311000" progId="PSIGraph.PSIPlot.8">
                  <p:embed/>
                </p:oleObj>
              </mc:Choice>
              <mc:Fallback>
                <p:oleObj name="Plot" r:id="rId4" imgW="6117840" imgH="4311000" progId="PSIGraph.PSIPlot.8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7150" y="2775505"/>
                        <a:ext cx="4679343" cy="32909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" b="2"/>
          <a:stretch>
            <a:fillRect/>
          </a:stretch>
        </p:blipFill>
        <p:spPr bwMode="auto">
          <a:xfrm>
            <a:off x="6278548" y="2222208"/>
            <a:ext cx="389413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 rot="697112">
            <a:off x="8685099" y="2847998"/>
            <a:ext cx="1198507" cy="854444"/>
          </a:xfrm>
          <a:prstGeom prst="irregularSeal2">
            <a:avLst/>
          </a:prstGeom>
          <a:solidFill>
            <a:srgbClr val="D9AE35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874655" y="5835648"/>
            <a:ext cx="5473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/>
              <a:t>T</a:t>
            </a:r>
            <a:r>
              <a:rPr lang="en-US" altLang="en-US" sz="1400" baseline="-25000" dirty="0"/>
              <a:t>ad</a:t>
            </a:r>
            <a:r>
              <a:rPr lang="en-US" altLang="en-US" sz="1400" dirty="0"/>
              <a:t>:</a:t>
            </a:r>
            <a:r>
              <a:rPr lang="en-US" altLang="en-US" sz="1400" baseline="-25000" dirty="0"/>
              <a:t> </a:t>
            </a:r>
            <a:r>
              <a:rPr lang="en-US" altLang="en-US" sz="1400" b="0" dirty="0"/>
              <a:t>Adiabatic Temperature Rise </a:t>
            </a:r>
          </a:p>
          <a:p>
            <a:r>
              <a:rPr lang="en-US" altLang="en-US" sz="1400" dirty="0"/>
              <a:t>MTSR : </a:t>
            </a:r>
            <a:r>
              <a:rPr lang="en-US" altLang="en-US" sz="1400" b="0" dirty="0"/>
              <a:t>Maximum Temp Synthesis Reaction</a:t>
            </a:r>
            <a:r>
              <a:rPr lang="en-US" altLang="en-US" sz="1400" dirty="0"/>
              <a:t> </a:t>
            </a:r>
            <a:r>
              <a:rPr lang="en-US" altLang="en-US" sz="1400" b="0" dirty="0"/>
              <a:t>– usually </a:t>
            </a:r>
            <a:r>
              <a:rPr lang="en-US" altLang="en-US" sz="1400" b="0" dirty="0" err="1"/>
              <a:t>T</a:t>
            </a:r>
            <a:r>
              <a:rPr lang="en-US" altLang="en-US" sz="1400" b="0" baseline="-25000" dirty="0" err="1"/>
              <a:t>p</a:t>
            </a:r>
            <a:r>
              <a:rPr lang="en-US" altLang="en-US" sz="1400" b="0" dirty="0"/>
              <a:t> + T</a:t>
            </a:r>
            <a:r>
              <a:rPr lang="en-US" altLang="en-US" sz="1400" b="0" baseline="-25000" dirty="0"/>
              <a:t>ad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292248" y="5876693"/>
            <a:ext cx="112482" cy="602166"/>
          </a:xfrm>
          <a:prstGeom prst="rightBrace">
            <a:avLst/>
          </a:prstGeom>
          <a:ln w="25400" cap="sq"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5005" y="6296754"/>
            <a:ext cx="2050562" cy="361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>
                <a:solidFill>
                  <a:srgbClr val="C00000"/>
                </a:solidFill>
              </a:rPr>
              <a:t>   NOT allowed</a:t>
            </a:r>
          </a:p>
        </p:txBody>
      </p:sp>
    </p:spTree>
    <p:extLst>
      <p:ext uri="{BB962C8B-B14F-4D97-AF65-F5344CB8AC3E}">
        <p14:creationId xmlns:p14="http://schemas.microsoft.com/office/powerpoint/2010/main" val="173984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28" y="359287"/>
            <a:ext cx="9689659" cy="491503"/>
          </a:xfrm>
        </p:spPr>
        <p:txBody>
          <a:bodyPr/>
          <a:lstStyle/>
          <a:p>
            <a:pPr>
              <a:defRPr/>
            </a:pPr>
            <a:r>
              <a:rPr lang="en-US" dirty="0"/>
              <a:t>When is ADT</a:t>
            </a:r>
            <a:r>
              <a:rPr lang="en-US" baseline="-25000" dirty="0"/>
              <a:t>24</a:t>
            </a:r>
            <a:r>
              <a:rPr lang="en-US" dirty="0"/>
              <a:t> needed to address thermal risk?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71EE6354-A113-40B4-94D5-F4A8C802478F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280" y="2725820"/>
            <a:ext cx="3083785" cy="3664924"/>
          </a:xfrm>
          <a:prstGeom prst="rect">
            <a:avLst/>
          </a:prstGeom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586135" y="1094739"/>
            <a:ext cx="5848404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T</a:t>
            </a:r>
            <a:r>
              <a:rPr lang="en-US" altLang="en-US" sz="2000" baseline="-25000" dirty="0"/>
              <a:t>ad</a:t>
            </a:r>
            <a:r>
              <a:rPr lang="en-US" altLang="en-US" sz="2000" dirty="0"/>
              <a:t>:</a:t>
            </a:r>
            <a:r>
              <a:rPr lang="en-US" altLang="en-US" sz="2000" baseline="-25000" dirty="0"/>
              <a:t> </a:t>
            </a:r>
            <a:r>
              <a:rPr lang="en-US" altLang="en-US" sz="2000" b="0" dirty="0"/>
              <a:t>Adiabatic Temperature Rise </a:t>
            </a:r>
          </a:p>
          <a:p>
            <a:r>
              <a:rPr lang="en-US" altLang="en-US" sz="2000" dirty="0"/>
              <a:t>TMR: </a:t>
            </a:r>
            <a:r>
              <a:rPr lang="en-US" altLang="en-US" sz="2000" b="0" dirty="0"/>
              <a:t>Time to Maximum Rate </a:t>
            </a:r>
          </a:p>
          <a:p>
            <a:r>
              <a:rPr lang="en-US" altLang="en-US" sz="2000" dirty="0"/>
              <a:t>ADT</a:t>
            </a:r>
            <a:r>
              <a:rPr lang="en-US" altLang="en-US" sz="2000" baseline="-25000" dirty="0"/>
              <a:t>24</a:t>
            </a:r>
            <a:r>
              <a:rPr lang="en-US" altLang="en-US" sz="2000" b="0" dirty="0"/>
              <a:t>/</a:t>
            </a:r>
            <a:r>
              <a:rPr lang="en-US" altLang="en-US" sz="2000" dirty="0"/>
              <a:t>TMR</a:t>
            </a:r>
            <a:r>
              <a:rPr lang="en-US" altLang="en-US" sz="2000" baseline="-25000" dirty="0"/>
              <a:t>24</a:t>
            </a:r>
            <a:r>
              <a:rPr lang="en-US" altLang="en-US" sz="2000" b="0" dirty="0"/>
              <a:t> is the temperature at which decomposition reaches its maximum rate in 24 hours under adiabatic condition </a:t>
            </a:r>
          </a:p>
          <a:p>
            <a:endParaRPr lang="en-US" altLang="en-US" sz="2000" b="0" baseline="-25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48539" y="1175000"/>
            <a:ext cx="5447461" cy="49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/>
              <a:t>Risk = Probability x Severity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Severity</a:t>
            </a:r>
            <a:r>
              <a:rPr lang="en-US" altLang="en-US" sz="2000" b="0" dirty="0"/>
              <a:t> – Screening will provide some ideas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High	                T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ad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Decomp</a:t>
            </a:r>
            <a:r>
              <a:rPr lang="en-US" altLang="en-US" sz="1800" dirty="0">
                <a:solidFill>
                  <a:srgbClr val="FF0000"/>
                </a:solidFill>
              </a:rPr>
              <a:t> &gt; 200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Medium	   50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r>
              <a:rPr lang="en-US" altLang="en-US" sz="1800" dirty="0">
                <a:solidFill>
                  <a:srgbClr val="FF0000"/>
                </a:solidFill>
              </a:rPr>
              <a:t> &lt; T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ad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Decomp</a:t>
            </a:r>
            <a:r>
              <a:rPr lang="en-US" altLang="en-US" sz="1800" dirty="0">
                <a:solidFill>
                  <a:srgbClr val="FF0000"/>
                </a:solidFill>
              </a:rPr>
              <a:t> &lt;200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Low	                T</a:t>
            </a:r>
            <a:r>
              <a:rPr lang="en-US" altLang="en-US" sz="1800" b="0" baseline="-25000" dirty="0"/>
              <a:t>ad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Decomp</a:t>
            </a:r>
            <a:r>
              <a:rPr lang="en-US" altLang="en-US" sz="1800" b="0" dirty="0"/>
              <a:t> &lt; 50 </a:t>
            </a:r>
            <a:r>
              <a:rPr lang="en-US" altLang="en-US" sz="1800" b="0" baseline="30000" dirty="0" err="1"/>
              <a:t>o</a:t>
            </a:r>
            <a:r>
              <a:rPr lang="en-US" altLang="en-US" sz="1800" b="0" dirty="0" err="1"/>
              <a:t>C</a:t>
            </a:r>
            <a:endParaRPr lang="en-US" altLang="en-US" sz="1800" b="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Probability</a:t>
            </a:r>
            <a:r>
              <a:rPr lang="en-US" altLang="en-US" sz="2000" b="0" dirty="0"/>
              <a:t> – Based on decomposition kinetics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00B050"/>
                </a:solidFill>
              </a:rPr>
              <a:t>Low	      TMR &gt; 24 </a:t>
            </a:r>
            <a:r>
              <a:rPr lang="en-US" altLang="en-US" sz="1800" dirty="0" err="1">
                <a:solidFill>
                  <a:srgbClr val="00B050"/>
                </a:solidFill>
              </a:rPr>
              <a:t>hrs</a:t>
            </a:r>
            <a:endParaRPr lang="en-US" altLang="en-US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Medium   8 </a:t>
            </a:r>
            <a:r>
              <a:rPr lang="en-US" altLang="en-US" sz="1800" b="0" dirty="0" err="1"/>
              <a:t>hr</a:t>
            </a:r>
            <a:r>
              <a:rPr lang="en-US" altLang="en-US" sz="1800" b="0" dirty="0"/>
              <a:t> &gt; TMR &lt; 24 </a:t>
            </a:r>
            <a:r>
              <a:rPr lang="en-US" altLang="en-US" sz="1800" b="0" dirty="0" err="1"/>
              <a:t>hr</a:t>
            </a:r>
            <a:endParaRPr lang="en-US" altLang="en-US" sz="1800" b="0" dirty="0"/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High                   TMR &lt; 8 </a:t>
            </a:r>
            <a:r>
              <a:rPr lang="en-US" altLang="en-US" sz="1800" b="0" dirty="0" err="1"/>
              <a:t>hr</a:t>
            </a:r>
            <a:endParaRPr lang="en-US" altLang="en-US" sz="1800" b="0" dirty="0"/>
          </a:p>
          <a:p>
            <a:r>
              <a:rPr lang="en-US" altLang="en-US" sz="2400" dirty="0"/>
              <a:t>ADT</a:t>
            </a:r>
            <a:r>
              <a:rPr lang="en-US" altLang="en-US" sz="2400" baseline="-25000" dirty="0"/>
              <a:t>24</a:t>
            </a:r>
            <a:r>
              <a:rPr lang="en-US" altLang="en-US" sz="2400" dirty="0"/>
              <a:t> /TMR</a:t>
            </a:r>
            <a:r>
              <a:rPr lang="en-US" altLang="en-US" sz="2400" baseline="-25000" dirty="0"/>
              <a:t>24</a:t>
            </a:r>
            <a:r>
              <a:rPr lang="en-US" altLang="en-US" sz="2400" b="0" dirty="0"/>
              <a:t> as a probability indicator is triggered if the severity is medium to high </a:t>
            </a:r>
          </a:p>
        </p:txBody>
      </p:sp>
    </p:spTree>
    <p:extLst>
      <p:ext uri="{BB962C8B-B14F-4D97-AF65-F5344CB8AC3E}">
        <p14:creationId xmlns:p14="http://schemas.microsoft.com/office/powerpoint/2010/main" val="36510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328" y="359287"/>
            <a:ext cx="9689659" cy="491503"/>
          </a:xfrm>
        </p:spPr>
        <p:txBody>
          <a:bodyPr/>
          <a:lstStyle/>
          <a:p>
            <a:pPr>
              <a:defRPr/>
            </a:pPr>
            <a:r>
              <a:rPr lang="en-US" dirty="0"/>
              <a:t>When is ADT</a:t>
            </a:r>
            <a:r>
              <a:rPr lang="en-US" baseline="-25000" dirty="0"/>
              <a:t>24</a:t>
            </a:r>
            <a:r>
              <a:rPr lang="en-US" dirty="0"/>
              <a:t> needed to address thermal risk?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fld id="{71EE6354-A113-40B4-94D5-F4A8C802478F}" type="slidenum">
              <a:rPr lang="en-US" altLang="en-US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 bwMode="auto">
          <a:xfrm>
            <a:off x="9153215" y="3731933"/>
            <a:ext cx="153364" cy="1122744"/>
          </a:xfrm>
          <a:prstGeom prst="rightBrace">
            <a:avLst/>
          </a:prstGeom>
          <a:solidFill>
            <a:schemeClr val="accent3"/>
          </a:solidFill>
          <a:ln w="12700">
            <a:headEnd type="none" w="med" len="med"/>
            <a:tailEnd type="none" w="med" len="med"/>
          </a:ln>
          <a:scene3d>
            <a:camera prst="orthographicFront">
              <a:rot lat="5400000" lon="0" rev="0"/>
            </a:camera>
            <a:lightRig rig="threePt" dir="t"/>
          </a:scene3d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7703263" y="1047360"/>
            <a:ext cx="2338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>
                <a:solidFill>
                  <a:srgbClr val="000000"/>
                </a:solidFill>
              </a:rPr>
              <a:t>Practical procedure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06182" y="1610085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872458" y="2415540"/>
            <a:ext cx="4842" cy="382206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9" name="Flowchart: Decision 18"/>
          <p:cNvSpPr/>
          <p:nvPr/>
        </p:nvSpPr>
        <p:spPr>
          <a:xfrm>
            <a:off x="7610128" y="2789239"/>
            <a:ext cx="2524658" cy="896847"/>
          </a:xfrm>
          <a:prstGeom prst="flowChartDecisi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from DSC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flipH="1">
            <a:off x="7101840" y="3237663"/>
            <a:ext cx="508288" cy="3145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076446" y="3237662"/>
            <a:ext cx="0" cy="72515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278751" y="4001452"/>
            <a:ext cx="1732551" cy="76239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presents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thermal risks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0165080" y="3237663"/>
            <a:ext cx="508288" cy="3145"/>
          </a:xfrm>
          <a:prstGeom prst="lin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691422" y="3237661"/>
            <a:ext cx="0" cy="72515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724810" y="4000598"/>
            <a:ext cx="1892571" cy="8307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probability of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triggering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(ADT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691422" y="4829825"/>
            <a:ext cx="0" cy="557515"/>
          </a:xfrm>
          <a:prstGeom prst="straightConnector1">
            <a:avLst/>
          </a:prstGeom>
          <a:ln w="12700" cap="sq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9745136" y="5446756"/>
            <a:ext cx="1892571" cy="83077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Criticality by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MTSR and ADT</a:t>
            </a:r>
            <a:r>
              <a:rPr lang="en-US" sz="1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31157" y="2888298"/>
            <a:ext cx="1159483" cy="371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100J/g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65080" y="2919297"/>
            <a:ext cx="1821180" cy="371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1200"/>
              </a:spcBef>
              <a:buSzPct val="100000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800" dirty="0"/>
              <a:t>&gt;100J/g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78498" y="5372100"/>
            <a:ext cx="2107580" cy="7387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Char char="•"/>
            </a:pPr>
            <a:endParaRPr lang="en-US" sz="20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703027" y="1120206"/>
            <a:ext cx="5447461" cy="496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000" dirty="0"/>
              <a:t>Risk = Probability x Severity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Severity</a:t>
            </a:r>
            <a:r>
              <a:rPr lang="en-US" altLang="en-US" sz="2000" b="0" dirty="0"/>
              <a:t> – Screening will provide some ideas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High	                T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ad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Decomp</a:t>
            </a:r>
            <a:r>
              <a:rPr lang="en-US" altLang="en-US" sz="1800" dirty="0">
                <a:solidFill>
                  <a:srgbClr val="FF0000"/>
                </a:solidFill>
              </a:rPr>
              <a:t> &gt; 200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Medium	   50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r>
              <a:rPr lang="en-US" altLang="en-US" sz="1800" dirty="0">
                <a:solidFill>
                  <a:srgbClr val="FF0000"/>
                </a:solidFill>
              </a:rPr>
              <a:t> &lt; T</a:t>
            </a:r>
            <a:r>
              <a:rPr lang="en-US" altLang="en-US" sz="1800" baseline="-25000" dirty="0">
                <a:solidFill>
                  <a:srgbClr val="FF0000"/>
                </a:solidFill>
              </a:rPr>
              <a:t>ad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Decomp</a:t>
            </a:r>
            <a:r>
              <a:rPr lang="en-US" altLang="en-US" sz="1800" dirty="0">
                <a:solidFill>
                  <a:srgbClr val="FF0000"/>
                </a:solidFill>
              </a:rPr>
              <a:t> &lt;200 </a:t>
            </a:r>
            <a:r>
              <a:rPr lang="en-US" altLang="en-US" sz="1800" baseline="30000" dirty="0" err="1">
                <a:solidFill>
                  <a:srgbClr val="FF0000"/>
                </a:solidFill>
              </a:rPr>
              <a:t>o</a:t>
            </a:r>
            <a:r>
              <a:rPr lang="en-US" altLang="en-US" sz="1800" dirty="0" err="1">
                <a:solidFill>
                  <a:srgbClr val="FF0000"/>
                </a:solidFill>
              </a:rPr>
              <a:t>C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Low	                T</a:t>
            </a:r>
            <a:r>
              <a:rPr lang="en-US" altLang="en-US" sz="1800" b="0" baseline="-25000" dirty="0"/>
              <a:t>ad</a:t>
            </a:r>
            <a:r>
              <a:rPr lang="en-US" altLang="en-US" sz="1800" b="0" dirty="0"/>
              <a:t> </a:t>
            </a:r>
            <a:r>
              <a:rPr lang="en-US" altLang="en-US" sz="1800" b="0" dirty="0" err="1"/>
              <a:t>Decomp</a:t>
            </a:r>
            <a:r>
              <a:rPr lang="en-US" altLang="en-US" sz="1800" b="0" dirty="0"/>
              <a:t> &lt; 50 </a:t>
            </a:r>
            <a:r>
              <a:rPr lang="en-US" altLang="en-US" sz="1800" b="0" baseline="30000" dirty="0" err="1"/>
              <a:t>o</a:t>
            </a:r>
            <a:r>
              <a:rPr lang="en-US" altLang="en-US" sz="1800" b="0" dirty="0" err="1"/>
              <a:t>C</a:t>
            </a:r>
            <a:endParaRPr lang="en-US" altLang="en-US" sz="1800" b="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Probability</a:t>
            </a:r>
            <a:r>
              <a:rPr lang="en-US" altLang="en-US" sz="2000" b="0" dirty="0"/>
              <a:t> – Based on decomposition kinetics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>
                <a:solidFill>
                  <a:srgbClr val="00B050"/>
                </a:solidFill>
              </a:rPr>
              <a:t>Low	      TMR &gt; 24 </a:t>
            </a:r>
            <a:r>
              <a:rPr lang="en-US" altLang="en-US" sz="1800" dirty="0" err="1">
                <a:solidFill>
                  <a:srgbClr val="00B050"/>
                </a:solidFill>
              </a:rPr>
              <a:t>hrs</a:t>
            </a:r>
            <a:endParaRPr lang="en-US" altLang="en-US" sz="1800" dirty="0">
              <a:solidFill>
                <a:srgbClr val="00B05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Medium   8 </a:t>
            </a:r>
            <a:r>
              <a:rPr lang="en-US" altLang="en-US" sz="1800" b="0" dirty="0" err="1"/>
              <a:t>hr</a:t>
            </a:r>
            <a:r>
              <a:rPr lang="en-US" altLang="en-US" sz="1800" b="0" dirty="0"/>
              <a:t> &gt; TMR &lt; 24 </a:t>
            </a:r>
            <a:r>
              <a:rPr lang="en-US" altLang="en-US" sz="1800" b="0" dirty="0" err="1"/>
              <a:t>hr</a:t>
            </a:r>
            <a:endParaRPr lang="en-US" altLang="en-US" sz="1800" b="0" dirty="0"/>
          </a:p>
          <a:p>
            <a:pPr lvl="1">
              <a:lnSpc>
                <a:spcPct val="80000"/>
              </a:lnSpc>
            </a:pPr>
            <a:r>
              <a:rPr lang="en-US" altLang="en-US" sz="1800" b="0" dirty="0"/>
              <a:t>High                   TMR &lt; 8 </a:t>
            </a:r>
            <a:r>
              <a:rPr lang="en-US" altLang="en-US" sz="1800" b="0" dirty="0" err="1"/>
              <a:t>hr</a:t>
            </a:r>
            <a:endParaRPr lang="en-US" altLang="en-US" sz="1800" b="0" dirty="0"/>
          </a:p>
          <a:p>
            <a:r>
              <a:rPr lang="en-US" altLang="en-US" sz="2400" dirty="0"/>
              <a:t>ADT</a:t>
            </a:r>
            <a:r>
              <a:rPr lang="en-US" altLang="en-US" sz="2400" baseline="-25000" dirty="0"/>
              <a:t>24</a:t>
            </a:r>
            <a:r>
              <a:rPr lang="en-US" altLang="en-US" sz="2400" dirty="0"/>
              <a:t> /TMR</a:t>
            </a:r>
            <a:r>
              <a:rPr lang="en-US" altLang="en-US" sz="2400" baseline="-25000" dirty="0"/>
              <a:t>24</a:t>
            </a:r>
            <a:r>
              <a:rPr lang="en-US" altLang="en-US" sz="2400" b="0" dirty="0"/>
              <a:t> as a probability indicator is triggered if the severity is medium to high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3556" y="4854677"/>
            <a:ext cx="2177689" cy="592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>
                <a:solidFill>
                  <a:srgbClr val="0070C0"/>
                </a:solidFill>
              </a:rPr>
              <a:t>No need to waste resources!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0077" y="3220234"/>
            <a:ext cx="1291924" cy="4658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dirty="0"/>
              <a:t>Tad &gt; 50°C</a:t>
            </a:r>
          </a:p>
        </p:txBody>
      </p:sp>
    </p:spTree>
    <p:extLst>
      <p:ext uri="{BB962C8B-B14F-4D97-AF65-F5344CB8AC3E}">
        <p14:creationId xmlns:p14="http://schemas.microsoft.com/office/powerpoint/2010/main" val="119945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8088016" y="1832356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9" name="Rounded Rectangle 48"/>
          <p:cNvSpPr/>
          <p:nvPr/>
        </p:nvSpPr>
        <p:spPr>
          <a:xfrm>
            <a:off x="1424478" y="3185515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52" name="Rounded Rectangle 51"/>
          <p:cNvSpPr/>
          <p:nvPr/>
        </p:nvSpPr>
        <p:spPr>
          <a:xfrm>
            <a:off x="5898428" y="3156533"/>
            <a:ext cx="2121233" cy="599208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51" name="Rounded Rectangle 50"/>
          <p:cNvSpPr/>
          <p:nvPr/>
        </p:nvSpPr>
        <p:spPr>
          <a:xfrm>
            <a:off x="3668258" y="3165049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53" name="Rounded Rectangle 52"/>
          <p:cNvSpPr/>
          <p:nvPr/>
        </p:nvSpPr>
        <p:spPr>
          <a:xfrm>
            <a:off x="6144904" y="5298009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54" name="Rounded Rectangle 53"/>
          <p:cNvSpPr/>
          <p:nvPr/>
        </p:nvSpPr>
        <p:spPr>
          <a:xfrm>
            <a:off x="2296714" y="5320897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48" name="Rounded Rectangle 47"/>
          <p:cNvSpPr/>
          <p:nvPr/>
        </p:nvSpPr>
        <p:spPr>
          <a:xfrm>
            <a:off x="3649299" y="1789787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9" y="171871"/>
            <a:ext cx="11460480" cy="914400"/>
          </a:xfrm>
        </p:spPr>
        <p:txBody>
          <a:bodyPr/>
          <a:lstStyle/>
          <a:p>
            <a:r>
              <a:rPr lang="en-US" dirty="0"/>
              <a:t>When to Study ADT</a:t>
            </a:r>
            <a:r>
              <a:rPr lang="en-US" baseline="-25000" dirty="0"/>
              <a:t>24</a:t>
            </a:r>
            <a:r>
              <a:rPr lang="en-US" dirty="0"/>
              <a:t> at BMS?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A303D36-5145-46F8-9859-7D714FCBFE3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175131" y="1951781"/>
            <a:ext cx="2213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Onset &gt; 200 °C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9299" y="1872766"/>
            <a:ext cx="233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Onset =&lt; 200 °C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3962" y="3263264"/>
            <a:ext cx="233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Heat &lt; 100J/g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1867" y="3128726"/>
            <a:ext cx="2105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100 J/g &lt;= Heat &lt;= 200 J/g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1366" y="3221524"/>
            <a:ext cx="2331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Heat &gt; 200 J/g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4654" y="3807649"/>
            <a:ext cx="144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Kinetics / </a:t>
            </a:r>
            <a:r>
              <a:rPr lang="en-US"/>
              <a:t>heat flow?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65969" y="5426776"/>
            <a:ext cx="1524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ADT</a:t>
            </a:r>
            <a:r>
              <a:rPr lang="en-US" sz="2000" b="1" baseline="-25000" dirty="0"/>
              <a:t>24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38446" y="3826637"/>
            <a:ext cx="2274" cy="136088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4018703" y="4470402"/>
            <a:ext cx="247365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 bwMode="auto">
          <a:xfrm>
            <a:off x="6492357" y="4470403"/>
            <a:ext cx="0" cy="6799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4024490" y="4477176"/>
            <a:ext cx="0" cy="6799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 flipH="1">
            <a:off x="4671989" y="2282025"/>
            <a:ext cx="1557" cy="8287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7146552" y="3674818"/>
            <a:ext cx="0" cy="15315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35361" y="5405118"/>
            <a:ext cx="13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Low risk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7554" y="696934"/>
            <a:ext cx="841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15F09"/>
                </a:solidFill>
                <a:latin typeface="Arial" panose="020B0604020202020204" pitchFamily="34" charset="0"/>
              </a:rPr>
              <a:t>Temp &lt;=200 °C, heat &gt; 200 J/g (Tad of 100 °C)       ADT</a:t>
            </a:r>
            <a:r>
              <a:rPr lang="en-US" sz="2000" b="1" baseline="-25000" dirty="0">
                <a:solidFill>
                  <a:srgbClr val="D15F09"/>
                </a:solidFill>
                <a:latin typeface="Arial" panose="020B0604020202020204" pitchFamily="34" charset="0"/>
              </a:rPr>
              <a:t>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D15F09"/>
                </a:solidFill>
                <a:latin typeface="Arial" panose="020B0604020202020204" pitchFamily="34" charset="0"/>
              </a:rPr>
              <a:t>Temp &lt;=200 °C, heat &lt; 100 J/g (Tad of 50 °C)         No need</a:t>
            </a:r>
            <a:endParaRPr lang="en-US" sz="2000" b="1" baseline="-25000" dirty="0">
              <a:solidFill>
                <a:srgbClr val="D15F09"/>
              </a:solidFill>
              <a:latin typeface="Arial" panose="020B0604020202020204" pitchFamily="34" charset="0"/>
            </a:endParaRPr>
          </a:p>
          <a:p>
            <a:endParaRPr lang="en-US" sz="2000" b="1" dirty="0">
              <a:solidFill>
                <a:srgbClr val="D15F09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D15F09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9078084" y="2480147"/>
            <a:ext cx="20221" cy="126125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35823" y="2626155"/>
            <a:ext cx="1675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Energetic /Explosive?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448887" y="2685827"/>
            <a:ext cx="4563835" cy="72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>
            <a:off x="7966956" y="3844925"/>
            <a:ext cx="4795" cy="13499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 bwMode="auto">
          <a:xfrm>
            <a:off x="2448887" y="2685827"/>
            <a:ext cx="0" cy="4677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>
            <a:off x="7012722" y="2685827"/>
            <a:ext cx="0" cy="46774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5122432" y="3790833"/>
            <a:ext cx="0" cy="6799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9299079" y="5246647"/>
            <a:ext cx="2135879" cy="590692"/>
          </a:xfrm>
          <a:prstGeom prst="roundRect">
            <a:avLst/>
          </a:prstGeom>
          <a:solidFill>
            <a:srgbClr val="FFC669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7966956" y="3844925"/>
            <a:ext cx="247365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10440610" y="3856370"/>
            <a:ext cx="4795" cy="134998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475302" y="5351913"/>
            <a:ext cx="2466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Further study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24791" y="4442878"/>
            <a:ext cx="76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87757" y="4379363"/>
            <a:ext cx="76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85178" y="4637179"/>
            <a:ext cx="76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Slow</a:t>
            </a:r>
            <a:endParaRPr lang="en-US" sz="2000" dirty="0"/>
          </a:p>
        </p:txBody>
      </p:sp>
      <p:sp>
        <p:nvSpPr>
          <p:cNvPr id="40" name="TextBox 39"/>
          <p:cNvSpPr txBox="1"/>
          <p:nvPr/>
        </p:nvSpPr>
        <p:spPr>
          <a:xfrm>
            <a:off x="4101750" y="4639995"/>
            <a:ext cx="76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Fast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22612" y="6034487"/>
            <a:ext cx="8476040" cy="31578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sz="2000" b="1" dirty="0">
                <a:latin typeface="Arial" panose="020B0604020202020204" pitchFamily="34" charset="0"/>
              </a:rPr>
              <a:t>Simple decision tree based on DSC data if no significant gas evolution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Char char="•"/>
            </a:pP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02017" y="1208973"/>
            <a:ext cx="402643" cy="5974"/>
          </a:xfrm>
          <a:prstGeom prst="straightConnector1">
            <a:avLst/>
          </a:prstGeom>
          <a:ln w="28575" cap="sq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400272" y="867285"/>
            <a:ext cx="402643" cy="5974"/>
          </a:xfrm>
          <a:prstGeom prst="straightConnector1">
            <a:avLst/>
          </a:prstGeom>
          <a:ln w="28575" cap="sq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485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03" y="315938"/>
            <a:ext cx="8712200" cy="584200"/>
          </a:xfrm>
        </p:spPr>
        <p:txBody>
          <a:bodyPr/>
          <a:lstStyle/>
          <a:p>
            <a:r>
              <a:rPr lang="en-US" dirty="0"/>
              <a:t>Is the Study of ADT24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169" y="1125126"/>
            <a:ext cx="3995514" cy="4279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D15F09"/>
                </a:solidFill>
              </a:rPr>
              <a:t>BMS </a:t>
            </a:r>
            <a:r>
              <a:rPr lang="en-US" sz="2400" dirty="0" err="1">
                <a:solidFill>
                  <a:srgbClr val="D15F09"/>
                </a:solidFill>
              </a:rPr>
              <a:t>coupound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3683" y="6033135"/>
            <a:ext cx="320040" cy="228600"/>
          </a:xfrm>
        </p:spPr>
        <p:txBody>
          <a:bodyPr/>
          <a:lstStyle/>
          <a:p>
            <a:pPr>
              <a:defRPr/>
            </a:pPr>
            <a:fld id="{BA303D36-5145-46F8-9859-7D714FCBFE3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1" y="1484338"/>
            <a:ext cx="4585718" cy="3232342"/>
          </a:xfrm>
          <a:prstGeom prst="rect">
            <a:avLst/>
          </a:prstGeom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3" r="8073"/>
          <a:stretch/>
        </p:blipFill>
        <p:spPr bwMode="auto">
          <a:xfrm>
            <a:off x="6516251" y="1629957"/>
            <a:ext cx="4475086" cy="319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20800" y="4982929"/>
            <a:ext cx="5421029" cy="6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defRPr sz="2600" b="1" kern="1200">
                <a:solidFill>
                  <a:srgbClr val="D15F09"/>
                </a:solidFill>
                <a:latin typeface="+mn-lt"/>
                <a:ea typeface="+mn-ea"/>
                <a:cs typeface="+mn-cs"/>
              </a:defRPr>
            </a:lvl1pPr>
            <a:lvl2pPr marL="627063" indent="-3397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288" indent="-2349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66CC"/>
              </a:buClr>
              <a:buFont typeface="Arial" panose="020B0604020202020204" pitchFamily="34" charset="0"/>
              <a:buChar char="–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66CC"/>
              </a:buClr>
              <a:buChar char="•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Energy: 157 J/g; onset: 64°C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16251" y="4913762"/>
            <a:ext cx="5125622" cy="1297464"/>
          </a:xfrm>
          <a:prstGeom prst="rect">
            <a:avLst/>
          </a:prstGeom>
        </p:spPr>
        <p:txBody>
          <a:bodyPr vert="horz" lIns="0" tIns="0" rIns="0" bIns="0" spcCol="301752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Trebuchet MS" panose="020B0603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Trebuchet MS" panose="020B0603020202020204" pitchFamily="34" charset="0"/>
              <a:buChar char="—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Energy: </a:t>
            </a:r>
            <a:r>
              <a:rPr lang="en-US" sz="2400" b="1" dirty="0"/>
              <a:t>107 </a:t>
            </a:r>
            <a:r>
              <a:rPr lang="en-US" sz="2400" dirty="0"/>
              <a:t>J/g; Onset 124 °C</a:t>
            </a:r>
          </a:p>
          <a:p>
            <a:r>
              <a:rPr lang="en-US" sz="2400" dirty="0"/>
              <a:t>Vendor suggested a ADT</a:t>
            </a:r>
            <a:r>
              <a:rPr lang="en-US" sz="2400" baseline="-25000" dirty="0"/>
              <a:t>24</a:t>
            </a:r>
            <a:r>
              <a:rPr lang="en-US" sz="2400" dirty="0"/>
              <a:t> of 40 °C.</a:t>
            </a:r>
          </a:p>
          <a:p>
            <a:r>
              <a:rPr lang="en-US" sz="2400" dirty="0"/>
              <a:t>No need to study ADT</a:t>
            </a:r>
            <a:r>
              <a:rPr lang="en-US" sz="2400" baseline="-25000" dirty="0"/>
              <a:t>24</a:t>
            </a:r>
          </a:p>
          <a:p>
            <a:endParaRPr lang="en-US" sz="1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405506" y="5421567"/>
            <a:ext cx="5195432" cy="460744"/>
          </a:xfrm>
          <a:prstGeom prst="line">
            <a:avLst/>
          </a:prstGeom>
          <a:ln w="25400" cap="sq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405506" y="5431854"/>
            <a:ext cx="5195432" cy="460744"/>
          </a:xfrm>
          <a:prstGeom prst="line">
            <a:avLst/>
          </a:prstGeom>
          <a:ln w="25400" cap="sq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1940853" y="2008180"/>
            <a:ext cx="2716886" cy="3420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1200"/>
              </a:spcBef>
              <a:buSzPct val="100000"/>
            </a:pPr>
            <a:r>
              <a:rPr lang="en-US" sz="2000" dirty="0"/>
              <a:t>20 </a:t>
            </a:r>
            <a:r>
              <a:rPr lang="en-US" sz="2000" dirty="0" err="1"/>
              <a:t>wt</a:t>
            </a:r>
            <a:r>
              <a:rPr lang="en-US" sz="2000" dirty="0"/>
              <a:t>% DBDMH in DMF</a:t>
            </a:r>
            <a:r>
              <a:rPr lang="en-US" sz="2000" dirty="0">
                <a:solidFill>
                  <a:srgbClr val="D15F09"/>
                </a:solidFill>
              </a:rPr>
              <a:t> </a:t>
            </a:r>
            <a:endParaRPr lang="en-US" sz="1600" dirty="0"/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Char char="•"/>
            </a:pPr>
            <a:endParaRPr lang="en-US" sz="2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20800" y="5149411"/>
            <a:ext cx="5400503" cy="75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defRPr sz="2600" b="1" kern="1200">
                <a:solidFill>
                  <a:srgbClr val="D15F09"/>
                </a:solidFill>
                <a:latin typeface="+mn-lt"/>
                <a:ea typeface="+mn-ea"/>
                <a:cs typeface="+mn-cs"/>
              </a:defRPr>
            </a:lvl1pPr>
            <a:lvl2pPr marL="627063" indent="-339725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0288" indent="-23495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66CC"/>
              </a:buClr>
              <a:buFont typeface="Arial" panose="020B0604020202020204" pitchFamily="34" charset="0"/>
              <a:buChar char="–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>
                <a:srgbClr val="0066CC"/>
              </a:buClr>
              <a:buChar char="•"/>
              <a:defRPr sz="2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ADT</a:t>
            </a:r>
            <a:r>
              <a:rPr lang="en-US" sz="2400" b="0" baseline="-25000" dirty="0">
                <a:solidFill>
                  <a:schemeClr val="tx1"/>
                </a:solidFill>
              </a:rPr>
              <a:t>24</a:t>
            </a:r>
            <a:r>
              <a:rPr lang="en-US" sz="2400" b="0" dirty="0">
                <a:solidFill>
                  <a:schemeClr val="tx1"/>
                </a:solidFill>
              </a:rPr>
              <a:t> is determined to be 34°C.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6084" y="87185"/>
            <a:ext cx="5281237" cy="948733"/>
          </a:xfrm>
          <a:prstGeom prst="rect">
            <a:avLst/>
          </a:prstGeom>
          <a:solidFill>
            <a:srgbClr val="FFDD71"/>
          </a:solidFill>
          <a:ln>
            <a:solidFill>
              <a:srgbClr val="FFD186"/>
            </a:solidFill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For some marginal cases, </a:t>
            </a:r>
            <a:r>
              <a:rPr lang="en-US" sz="2000" b="1" dirty="0" err="1"/>
              <a:t>thermogram</a:t>
            </a:r>
            <a:r>
              <a:rPr lang="en-US" sz="2000" b="1" dirty="0"/>
              <a:t> needs to be reviewed to evaluate the necessity</a:t>
            </a:r>
          </a:p>
        </p:txBody>
      </p:sp>
    </p:spTree>
    <p:extLst>
      <p:ext uri="{BB962C8B-B14F-4D97-AF65-F5344CB8AC3E}">
        <p14:creationId xmlns:p14="http://schemas.microsoft.com/office/powerpoint/2010/main" val="120587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  <p:bldP spid="1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95" y="321654"/>
            <a:ext cx="8712200" cy="584200"/>
          </a:xfrm>
        </p:spPr>
        <p:txBody>
          <a:bodyPr/>
          <a:lstStyle/>
          <a:p>
            <a:r>
              <a:rPr lang="en-US" dirty="0"/>
              <a:t>How to Determine ADT</a:t>
            </a:r>
            <a:r>
              <a:rPr lang="en-US" baseline="-25000" dirty="0"/>
              <a:t>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426187" y="6429375"/>
            <a:ext cx="320040" cy="228600"/>
          </a:xfrm>
        </p:spPr>
        <p:txBody>
          <a:bodyPr/>
          <a:lstStyle/>
          <a:p>
            <a:pPr>
              <a:defRPr/>
            </a:pPr>
            <a:fld id="{BA303D36-5145-46F8-9859-7D714FCBFE3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6048" y="945325"/>
            <a:ext cx="10253666" cy="81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/>
              <a:t>Kinetic approaches</a:t>
            </a:r>
            <a:endParaRPr lang="en-US" altLang="en-US" sz="2400" b="0" dirty="0"/>
          </a:p>
          <a:p>
            <a:pPr lvl="1">
              <a:lnSpc>
                <a:spcPct val="80000"/>
              </a:lnSpc>
            </a:pPr>
            <a:r>
              <a:rPr lang="en-US" altLang="en-US" sz="1800" dirty="0" err="1"/>
              <a:t>Isoconversion</a:t>
            </a:r>
            <a:r>
              <a:rPr lang="en-US" altLang="en-US" sz="1800" dirty="0"/>
              <a:t> method: DSC/AKTS (Advanced Thermal Analysis Software)</a:t>
            </a:r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endParaRPr lang="en-US" altLang="en-US" sz="1800" dirty="0"/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Adiabatic calorimetry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r="6178" b="3809"/>
          <a:stretch>
            <a:fillRect/>
          </a:stretch>
        </p:blipFill>
        <p:spPr bwMode="auto">
          <a:xfrm>
            <a:off x="4600500" y="2240526"/>
            <a:ext cx="2606828" cy="171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9144" y="1896380"/>
            <a:ext cx="3147043" cy="2220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930" y="2178754"/>
            <a:ext cx="2350862" cy="1684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2580" y="1731414"/>
            <a:ext cx="1578437" cy="310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1143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Run DSCs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52784" y="2773018"/>
            <a:ext cx="437724" cy="340995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4890423" y="1714500"/>
            <a:ext cx="2500977" cy="327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14300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Estimate </a:t>
            </a:r>
            <a:r>
              <a:rPr lang="en-US" sz="2000" b="1" dirty="0" err="1"/>
              <a:t>Ea</a:t>
            </a:r>
            <a:r>
              <a:rPr lang="en-US" sz="2000" b="1" dirty="0"/>
              <a:t> and 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7589588" y="2720340"/>
            <a:ext cx="437724" cy="340995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8645666" y="1642110"/>
            <a:ext cx="2105525" cy="68199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7462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Predict time to maximum rate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2130577" y="5085751"/>
          <a:ext cx="2424429" cy="1692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r:id="rId6" imgW="6340680" imgH="4428000" progId="">
                  <p:embed/>
                </p:oleObj>
              </mc:Choice>
              <mc:Fallback>
                <p:oleObj r:id="rId6" imgW="6340680" imgH="4428000" progId="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577" y="5085751"/>
                        <a:ext cx="2424429" cy="16925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2" descr="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7"/>
          <a:stretch/>
        </p:blipFill>
        <p:spPr bwMode="auto">
          <a:xfrm>
            <a:off x="6439614" y="4719461"/>
            <a:ext cx="3679060" cy="20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76494" y="4440260"/>
            <a:ext cx="2813929" cy="656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1112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Directly measure the kinetic curve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2179" y="4288977"/>
            <a:ext cx="2813929" cy="6560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111125"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b="1" dirty="0"/>
              <a:t>Extrapolate the beginning of the curve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5546484" y="5591040"/>
            <a:ext cx="437724" cy="340995"/>
          </a:xfrm>
          <a:prstGeom prst="rightArrow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2000"/>
          </a:p>
        </p:txBody>
      </p:sp>
      <p:graphicFrame>
        <p:nvGraphicFramePr>
          <p:cNvPr id="23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703235" y="1095173"/>
          <a:ext cx="2095911" cy="59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Equation" r:id="rId9" imgW="1637589" imgH="431613" progId="Equation.3">
                  <p:embed/>
                </p:oleObj>
              </mc:Choice>
              <mc:Fallback>
                <p:oleObj name="Equation" r:id="rId9" imgW="1637589" imgH="431613" progId="Equation.3">
                  <p:embed/>
                  <p:pic>
                    <p:nvPicPr>
                      <p:cNvPr id="23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235" y="1095173"/>
                        <a:ext cx="2095911" cy="5982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147141" y="857296"/>
            <a:ext cx="2060187" cy="395115"/>
          </a:xfrm>
          <a:prstGeom prst="rect">
            <a:avLst/>
          </a:prstGeom>
          <a:solidFill>
            <a:srgbClr val="FFC669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2000" dirty="0"/>
              <a:t>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BMS</a:t>
            </a:r>
          </a:p>
        </p:txBody>
      </p:sp>
    </p:spTree>
    <p:extLst>
      <p:ext uri="{BB962C8B-B14F-4D97-AF65-F5344CB8AC3E}">
        <p14:creationId xmlns:p14="http://schemas.microsoft.com/office/powerpoint/2010/main" val="23464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95" y="361125"/>
            <a:ext cx="8712200" cy="584200"/>
          </a:xfrm>
        </p:spPr>
        <p:txBody>
          <a:bodyPr/>
          <a:lstStyle/>
          <a:p>
            <a:r>
              <a:rPr lang="en-US" dirty="0"/>
              <a:t>How to Determine ADT</a:t>
            </a:r>
            <a:r>
              <a:rPr lang="en-US" baseline="-25000" dirty="0"/>
              <a:t>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BA303D36-5145-46F8-9859-7D714FCBFE3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57695" y="868579"/>
            <a:ext cx="7715132" cy="27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ct val="45000"/>
              </a:spcBef>
              <a:defRPr sz="2600" b="1">
                <a:solidFill>
                  <a:srgbClr val="D15F09"/>
                </a:solidFill>
                <a:latin typeface="Arial" panose="020B0604020202020204" pitchFamily="34" charset="0"/>
              </a:defRPr>
            </a:lvl1pPr>
            <a:lvl2pPr marL="682625" indent="-393700">
              <a:lnSpc>
                <a:spcPct val="90000"/>
              </a:lnSpc>
              <a:spcBef>
                <a:spcPct val="45000"/>
              </a:spcBef>
              <a:buClr>
                <a:srgbClr val="D15F09"/>
              </a:buClr>
              <a:buSzPct val="65000"/>
              <a:buFont typeface="Wingdings" panose="05000000000000000000" pitchFamily="2" charset="2"/>
              <a:buChar char="u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30288" indent="-23495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Font typeface="Arial" panose="020B0604020202020204" pitchFamily="34" charset="0"/>
              <a:buChar char="–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5000"/>
              </a:spcBef>
              <a:buClr>
                <a:srgbClr val="0066CC"/>
              </a:buClr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45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D15F09"/>
                </a:solidFill>
              </a:rPr>
              <a:t>Estimation approaches</a:t>
            </a:r>
          </a:p>
          <a:p>
            <a:pPr lvl="1">
              <a:lnSpc>
                <a:spcPct val="80000"/>
              </a:lnSpc>
            </a:pPr>
            <a:r>
              <a:rPr lang="en-US" altLang="en-US" sz="2000" b="0" dirty="0"/>
              <a:t>Traditional ‘safety Margin’ approach - ‘Distance rule’;</a:t>
            </a:r>
          </a:p>
          <a:p>
            <a:pPr lvl="2">
              <a:lnSpc>
                <a:spcPct val="80000"/>
              </a:lnSpc>
            </a:pPr>
            <a:r>
              <a:rPr lang="en-US" altLang="en-US" sz="2000" b="0" dirty="0" err="1"/>
              <a:t>T</a:t>
            </a:r>
            <a:r>
              <a:rPr lang="en-US" altLang="en-US" sz="2000" b="0" baseline="-25000" dirty="0" err="1"/>
              <a:t>safe</a:t>
            </a:r>
            <a:r>
              <a:rPr lang="en-US" altLang="en-US" sz="2000" b="0" dirty="0"/>
              <a:t> = </a:t>
            </a:r>
            <a:r>
              <a:rPr lang="en-US" altLang="en-US" sz="2000" dirty="0" err="1">
                <a:solidFill>
                  <a:srgbClr val="0070C0"/>
                </a:solidFill>
              </a:rPr>
              <a:t>T</a:t>
            </a:r>
            <a:r>
              <a:rPr lang="en-US" altLang="en-US" sz="2000" baseline="-25000" dirty="0" err="1">
                <a:solidFill>
                  <a:srgbClr val="0070C0"/>
                </a:solidFill>
              </a:rPr>
              <a:t>onset</a:t>
            </a:r>
            <a:r>
              <a:rPr lang="en-US" altLang="en-US" sz="2000" b="0" dirty="0"/>
              <a:t> – X </a:t>
            </a:r>
            <a:r>
              <a:rPr lang="en-US" altLang="en-US" sz="2000" b="0" baseline="30000" dirty="0" err="1"/>
              <a:t>o</a:t>
            </a:r>
            <a:r>
              <a:rPr lang="en-US" altLang="en-US" sz="2000" b="0" dirty="0" err="1"/>
              <a:t>C</a:t>
            </a:r>
            <a:endParaRPr lang="en-US" altLang="en-US" sz="2000" b="0" dirty="0"/>
          </a:p>
          <a:p>
            <a:pPr lvl="1">
              <a:lnSpc>
                <a:spcPct val="80000"/>
              </a:lnSpc>
            </a:pPr>
            <a:r>
              <a:rPr lang="en-US" altLang="en-US" sz="2000" b="0" dirty="0"/>
              <a:t>Equation-based estimation</a:t>
            </a:r>
          </a:p>
          <a:p>
            <a:pPr lvl="2">
              <a:lnSpc>
                <a:spcPct val="80000"/>
              </a:lnSpc>
            </a:pPr>
            <a:r>
              <a:rPr lang="en-US" altLang="en-US" sz="2000" b="0" dirty="0"/>
              <a:t>Use </a:t>
            </a:r>
            <a:r>
              <a:rPr lang="en-US" altLang="en-US" sz="2000" dirty="0">
                <a:solidFill>
                  <a:srgbClr val="0070C0"/>
                </a:solidFill>
              </a:rPr>
              <a:t>onset temperature </a:t>
            </a:r>
            <a:r>
              <a:rPr lang="en-US" altLang="en-US" sz="2000" b="0" dirty="0"/>
              <a:t>and instrument detection limit assuming </a:t>
            </a:r>
            <a:r>
              <a:rPr lang="en-US" altLang="en-US" sz="2000" b="0" dirty="0" err="1"/>
              <a:t>Ea</a:t>
            </a:r>
            <a:r>
              <a:rPr lang="en-US" altLang="en-US" sz="2000" b="0" dirty="0"/>
              <a:t>= 50 kJ/</a:t>
            </a:r>
            <a:r>
              <a:rPr lang="en-US" altLang="en-US" sz="2000" b="0" dirty="0" err="1"/>
              <a:t>mol</a:t>
            </a:r>
            <a:r>
              <a:rPr lang="en-US" altLang="en-US" sz="2000" b="0" dirty="0"/>
              <a:t> &amp; zero-order kinetics</a:t>
            </a:r>
          </a:p>
          <a:p>
            <a:pPr lvl="2">
              <a:lnSpc>
                <a:spcPct val="80000"/>
              </a:lnSpc>
            </a:pPr>
            <a:r>
              <a:rPr lang="en-US" altLang="en-US" sz="2000" b="0" dirty="0"/>
              <a:t>Empirical equation for DSC:</a:t>
            </a:r>
            <a:r>
              <a:rPr lang="en-US" altLang="en-US" sz="2000" dirty="0"/>
              <a:t> </a:t>
            </a:r>
          </a:p>
        </p:txBody>
      </p:sp>
      <p:sp>
        <p:nvSpPr>
          <p:cNvPr id="6" name="Right Brace 5"/>
          <p:cNvSpPr/>
          <p:nvPr/>
        </p:nvSpPr>
        <p:spPr>
          <a:xfrm>
            <a:off x="8399801" y="1136742"/>
            <a:ext cx="214025" cy="1523851"/>
          </a:xfrm>
          <a:prstGeom prst="rightBrace">
            <a:avLst/>
          </a:prstGeom>
          <a:ln w="12700" cap="sq"/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61020" y="439181"/>
            <a:ext cx="2958540" cy="210595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Onset temperature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 input</a:t>
            </a:r>
          </a:p>
          <a:p>
            <a:pPr marL="342900" indent="-342900"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overly conservative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Employed by some vendors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86" y="3006580"/>
            <a:ext cx="2598225" cy="513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451" y="3571073"/>
            <a:ext cx="5237101" cy="3203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56147" y="5927029"/>
            <a:ext cx="3510073" cy="452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sz="1400" i="1" dirty="0" err="1"/>
              <a:t>Stoessel</a:t>
            </a:r>
            <a:r>
              <a:rPr lang="en-US" sz="1400" i="1" dirty="0"/>
              <a:t>, F., Thermal Safety of Chemical Processes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7261" y="3977621"/>
            <a:ext cx="3283759" cy="1465271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Char char="•"/>
            </a:pPr>
            <a:r>
              <a:rPr lang="en-US" sz="2400" b="1" dirty="0"/>
              <a:t>NOT BMS preferred approaches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SzPct val="100000"/>
              <a:buFont typeface="Trebuchet MS"/>
              <a:buChar char="•"/>
            </a:pPr>
            <a:r>
              <a:rPr lang="en-US" sz="2400" dirty="0"/>
              <a:t>May cause confusion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0800" y="2709149"/>
            <a:ext cx="2978760" cy="1026403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by Legacy Celgene, but labelled as preliminary ADT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08552" y="3263282"/>
            <a:ext cx="605274" cy="0"/>
          </a:xfrm>
          <a:prstGeom prst="straightConnector1">
            <a:avLst/>
          </a:prstGeom>
          <a:ln w="50800" cap="sq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C38B89-7067-4F14-9333-CFF7E1AE46DC}"/>
              </a:ext>
            </a:extLst>
          </p:cNvPr>
          <p:cNvSpPr txBox="1"/>
          <p:nvPr/>
        </p:nvSpPr>
        <p:spPr>
          <a:xfrm>
            <a:off x="5243245" y="1636905"/>
            <a:ext cx="2020583" cy="35628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SzPct val="100000"/>
            </a:pPr>
            <a:r>
              <a:rPr lang="en-US" b="1" dirty="0"/>
              <a:t>DEKRA/</a:t>
            </a:r>
            <a:r>
              <a:rPr lang="en-US" b="1" dirty="0" err="1"/>
              <a:t>Chilworth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35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Bristol Myers Squibb">
  <a:themeElements>
    <a:clrScheme name="Bristol Myers Squibb Colors">
      <a:dk1>
        <a:srgbClr val="595454"/>
      </a:dk1>
      <a:lt1>
        <a:srgbClr val="FFFFFF"/>
      </a:lt1>
      <a:dk2>
        <a:srgbClr val="595454"/>
      </a:dk2>
      <a:lt2>
        <a:srgbClr val="EEE7E7"/>
      </a:lt2>
      <a:accent1>
        <a:srgbClr val="595454"/>
      </a:accent1>
      <a:accent2>
        <a:srgbClr val="FFD186"/>
      </a:accent2>
      <a:accent3>
        <a:srgbClr val="59FFB9"/>
      </a:accent3>
      <a:accent4>
        <a:srgbClr val="A69F9F"/>
      </a:accent4>
      <a:accent5>
        <a:srgbClr val="33D6F1"/>
      </a:accent5>
      <a:accent6>
        <a:srgbClr val="FDA97D"/>
      </a:accent6>
      <a:hlink>
        <a:srgbClr val="595454"/>
      </a:hlink>
      <a:folHlink>
        <a:srgbClr val="595454"/>
      </a:folHlink>
    </a:clrScheme>
    <a:fontScheme name="Bristol Myers Squibb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ristol Myers Squibb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20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Trebuchet MS"/>
          <a:buChar char="•"/>
          <a:defRPr sz="2000"/>
        </a:defPPr>
      </a:lstStyle>
    </a:txDef>
  </a:objectDefaults>
  <a:extraClrSchemeLst/>
  <a:custClrLst>
    <a:custClr name="Purple">
      <a:srgbClr val="BE2BBB"/>
    </a:custClr>
    <a:custClr name="Dark Gray">
      <a:srgbClr val="595454"/>
    </a:custClr>
    <a:custClr name="Gray">
      <a:srgbClr val="A69F9F"/>
    </a:custClr>
    <a:custClr name="Light Gray">
      <a:srgbClr val="EEE7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mber 2">
      <a:srgbClr val="FFD186"/>
    </a:custClr>
    <a:custClr name="Amber 1">
      <a:srgbClr val="FFECCD"/>
    </a:custClr>
    <a:custClr name="Peach 2">
      <a:srgbClr val="FDA97D"/>
    </a:custClr>
    <a:custClr name="Peach 1">
      <a:srgbClr val="FEDCCA"/>
    </a:custClr>
    <a:custClr name="Sienna 2">
      <a:srgbClr val="CB7C78"/>
    </a:custClr>
    <a:custClr name="Sienna 1">
      <a:srgbClr val="DAC5C5"/>
    </a:custClr>
    <a:custClr name="Mint 2">
      <a:srgbClr val="59FFB9"/>
    </a:custClr>
    <a:custClr name="Mint 1">
      <a:srgbClr val="C5FFE6"/>
    </a:custClr>
    <a:custClr name="Aqua 2">
      <a:srgbClr val="33D6F1"/>
    </a:custClr>
    <a:custClr name="Aqua 1">
      <a:srgbClr val="C0F2FB"/>
    </a:custClr>
  </a:custClrLst>
  <a:extLst>
    <a:ext uri="{05A4C25C-085E-4340-85A3-A5531E510DB2}">
      <thm15:themeFamily xmlns:thm15="http://schemas.microsoft.com/office/thememl/2012/main" name="DSC - IQ consort" id="{8FBC1735-BCC1-41A6-B607-C81562C8F064}" vid="{6C84304B-5E51-4EBA-B2CB-2D8D04C69EC8}"/>
    </a:ext>
  </a:extLst>
</a:theme>
</file>

<file path=ppt/theme/theme2.xml><?xml version="1.0" encoding="utf-8"?>
<a:theme xmlns:a="http://schemas.openxmlformats.org/drawingml/2006/main" name="Bristol Myers Squibb">
  <a:themeElements>
    <a:clrScheme name="Bristol Myers Squibb Colors">
      <a:dk1>
        <a:srgbClr val="595454"/>
      </a:dk1>
      <a:lt1>
        <a:srgbClr val="FFFFFF"/>
      </a:lt1>
      <a:dk2>
        <a:srgbClr val="595454"/>
      </a:dk2>
      <a:lt2>
        <a:srgbClr val="EEE7E7"/>
      </a:lt2>
      <a:accent1>
        <a:srgbClr val="595454"/>
      </a:accent1>
      <a:accent2>
        <a:srgbClr val="FFD186"/>
      </a:accent2>
      <a:accent3>
        <a:srgbClr val="59FFB9"/>
      </a:accent3>
      <a:accent4>
        <a:srgbClr val="A69F9F"/>
      </a:accent4>
      <a:accent5>
        <a:srgbClr val="33D6F1"/>
      </a:accent5>
      <a:accent6>
        <a:srgbClr val="FDA97D"/>
      </a:accent6>
      <a:hlink>
        <a:srgbClr val="595454"/>
      </a:hlink>
      <a:folHlink>
        <a:srgbClr val="595454"/>
      </a:folHlink>
    </a:clrScheme>
    <a:fontScheme name="Bristol Myers Squibb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ristol Myers Squibb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20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Trebuchet MS"/>
          <a:buChar char="•"/>
          <a:defRPr sz="2000"/>
        </a:defPPr>
      </a:lstStyle>
    </a:txDef>
  </a:objectDefaults>
  <a:extraClrSchemeLst/>
  <a:custClrLst>
    <a:custClr name="Purple">
      <a:srgbClr val="BE2BBB"/>
    </a:custClr>
    <a:custClr name="Dark Gray">
      <a:srgbClr val="595454"/>
    </a:custClr>
    <a:custClr name="Gray">
      <a:srgbClr val="A69F9F"/>
    </a:custClr>
    <a:custClr name="Light Gray">
      <a:srgbClr val="EEE7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mber 2">
      <a:srgbClr val="FFD186"/>
    </a:custClr>
    <a:custClr name="Amber 1">
      <a:srgbClr val="FFECCD"/>
    </a:custClr>
    <a:custClr name="Peach 2">
      <a:srgbClr val="FDA97D"/>
    </a:custClr>
    <a:custClr name="Peach 1">
      <a:srgbClr val="FEDCCA"/>
    </a:custClr>
    <a:custClr name="Sienna 2">
      <a:srgbClr val="CB7C78"/>
    </a:custClr>
    <a:custClr name="Sienna 1">
      <a:srgbClr val="DAC5C5"/>
    </a:custClr>
    <a:custClr name="Mint 2">
      <a:srgbClr val="59FFB9"/>
    </a:custClr>
    <a:custClr name="Mint 1">
      <a:srgbClr val="C5FFE6"/>
    </a:custClr>
    <a:custClr name="Aqua 2">
      <a:srgbClr val="33D6F1"/>
    </a:custClr>
    <a:custClr name="Aqua 1">
      <a:srgbClr val="C0F2FB"/>
    </a:custClr>
  </a:custClrLst>
</a:theme>
</file>

<file path=ppt/theme/theme3.xml><?xml version="1.0" encoding="utf-8"?>
<a:theme xmlns:a="http://schemas.openxmlformats.org/drawingml/2006/main" name="Bristol Myers Squibb">
  <a:themeElements>
    <a:clrScheme name="Bristol Myers Squibb Colors">
      <a:dk1>
        <a:srgbClr val="595454"/>
      </a:dk1>
      <a:lt1>
        <a:srgbClr val="FFFFFF"/>
      </a:lt1>
      <a:dk2>
        <a:srgbClr val="595454"/>
      </a:dk2>
      <a:lt2>
        <a:srgbClr val="EEE7E7"/>
      </a:lt2>
      <a:accent1>
        <a:srgbClr val="595454"/>
      </a:accent1>
      <a:accent2>
        <a:srgbClr val="FFD186"/>
      </a:accent2>
      <a:accent3>
        <a:srgbClr val="59FFB9"/>
      </a:accent3>
      <a:accent4>
        <a:srgbClr val="A69F9F"/>
      </a:accent4>
      <a:accent5>
        <a:srgbClr val="33D6F1"/>
      </a:accent5>
      <a:accent6>
        <a:srgbClr val="FDA97D"/>
      </a:accent6>
      <a:hlink>
        <a:srgbClr val="595454"/>
      </a:hlink>
      <a:folHlink>
        <a:srgbClr val="595454"/>
      </a:folHlink>
    </a:clrScheme>
    <a:fontScheme name="Bristol Myers Squibb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ristol Myers Squibb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20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>
          <a:lnSpc>
            <a:spcPct val="100000"/>
          </a:lnSpc>
          <a:spcBef>
            <a:spcPts val="1200"/>
          </a:spcBef>
          <a:buSzPct val="100000"/>
          <a:buFont typeface="Trebuchet MS"/>
          <a:buChar char="•"/>
          <a:defRPr sz="2000"/>
        </a:defPPr>
      </a:lstStyle>
    </a:txDef>
  </a:objectDefaults>
  <a:extraClrSchemeLst/>
  <a:custClrLst>
    <a:custClr name="Purple">
      <a:srgbClr val="BE2BBB"/>
    </a:custClr>
    <a:custClr name="Dark Gray">
      <a:srgbClr val="595454"/>
    </a:custClr>
    <a:custClr name="Gray">
      <a:srgbClr val="A69F9F"/>
    </a:custClr>
    <a:custClr name="Light Gray">
      <a:srgbClr val="EEE7E7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mber 2">
      <a:srgbClr val="FFD186"/>
    </a:custClr>
    <a:custClr name="Amber 1">
      <a:srgbClr val="FFECCD"/>
    </a:custClr>
    <a:custClr name="Peach 2">
      <a:srgbClr val="FDA97D"/>
    </a:custClr>
    <a:custClr name="Peach 1">
      <a:srgbClr val="FEDCCA"/>
    </a:custClr>
    <a:custClr name="Sienna 2">
      <a:srgbClr val="CB7C78"/>
    </a:custClr>
    <a:custClr name="Sienna 1">
      <a:srgbClr val="DAC5C5"/>
    </a:custClr>
    <a:custClr name="Mint 2">
      <a:srgbClr val="59FFB9"/>
    </a:custClr>
    <a:custClr name="Mint 1">
      <a:srgbClr val="C5FFE6"/>
    </a:custClr>
    <a:custClr name="Aqua 2">
      <a:srgbClr val="33D6F1"/>
    </a:custClr>
    <a:custClr name="Aqua 1">
      <a:srgbClr val="C0F2F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D8BF13B717C4F96B3F02D0D0BF5C3" ma:contentTypeVersion="17" ma:contentTypeDescription="Create a new document." ma:contentTypeScope="" ma:versionID="bf30fd67eba42f8cd15313ccd11726fa">
  <xsd:schema xmlns:xsd="http://www.w3.org/2001/XMLSchema" xmlns:xs="http://www.w3.org/2001/XMLSchema" xmlns:p="http://schemas.microsoft.com/office/2006/metadata/properties" xmlns:ns2="C72D0E8E-1814-4ED2-B675-00EA0C379D49" xmlns:ns3="c72d0e8e-1814-4ed2-b675-00ea0c379d49" targetNamespace="http://schemas.microsoft.com/office/2006/metadata/properties" ma:root="true" ma:fieldsID="317b74655fe264db039eed70ad99c079" ns2:_="" ns3:_="">
    <xsd:import namespace="C72D0E8E-1814-4ED2-B675-00EA0C379D49"/>
    <xsd:import namespace="c72d0e8e-1814-4ed2-b675-00ea0c379d49"/>
    <xsd:element name="properties">
      <xsd:complexType>
        <xsd:sequence>
          <xsd:element name="documentManagement">
            <xsd:complexType>
              <xsd:all>
                <xsd:element ref="ns2:Link" minOccurs="0"/>
                <xsd:element ref="ns3:MediaServiceMetadata" minOccurs="0"/>
                <xsd:element ref="ns3:MediaServiceFastMetadata" minOccurs="0"/>
                <xsd:element ref="ns3:_Flow_SignoffStatu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0E8E-1814-4ED2-B675-00EA0C379D49" elementFormDefault="qualified">
    <xsd:import namespace="http://schemas.microsoft.com/office/2006/documentManagement/types"/>
    <xsd:import namespace="http://schemas.microsoft.com/office/infopath/2007/PartnerControls"/>
    <xsd:element name="Link" ma:index="2" nillable="true" ma:displayName="Link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2d0e8e-1814-4ed2-b675-00ea0c379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3" nillable="true" ma:displayName="Sign-off status" ma:internalName="_x0024_Resources_x003a_core_x002c_Signoff_Status_x003b_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72d0e8e-1814-4ed2-b675-00ea0c379d49" xsi:nil="true"/>
    <Link xmlns="C72D0E8E-1814-4ED2-B675-00EA0C379D49">
      <Url xsi:nil="true"/>
      <Description xsi:nil="true"/>
    </Link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ABEA66-A384-43DD-B1F7-76885C20A8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2D0E8E-1814-4ED2-B675-00EA0C379D49"/>
    <ds:schemaRef ds:uri="c72d0e8e-1814-4ed2-b675-00ea0c379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4D028-DAD5-46C8-92E4-CCCE3591E06F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C72D0E8E-1814-4ED2-B675-00EA0C379D49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c72d0e8e-1814-4ed2-b675-00ea0c379d49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34EA318-E264-4D91-AC58-C2113ECD0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DSC - IQ consort</Template>
  <TotalTime>18370</TotalTime>
  <Words>1739</Words>
  <Application>Microsoft Office PowerPoint</Application>
  <PresentationFormat>Widescreen</PresentationFormat>
  <Paragraphs>289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Times New Roman</vt:lpstr>
      <vt:lpstr>Trebuchet MS</vt:lpstr>
      <vt:lpstr>Wingdings</vt:lpstr>
      <vt:lpstr>Bristol Myers Squibb</vt:lpstr>
      <vt:lpstr>Plot</vt:lpstr>
      <vt:lpstr>Equation</vt:lpstr>
      <vt:lpstr>CS ChemDraw Drawing</vt:lpstr>
      <vt:lpstr>When and Why do We Use ADT24 to Assess Thermal Risk?</vt:lpstr>
      <vt:lpstr>Brief Introduction of BMS PHE Group</vt:lpstr>
      <vt:lpstr>Stoessel Criticality</vt:lpstr>
      <vt:lpstr>When is ADT24 needed to address thermal risk?</vt:lpstr>
      <vt:lpstr>When is ADT24 needed to address thermal risk?</vt:lpstr>
      <vt:lpstr>When to Study ADT24 at BMS?</vt:lpstr>
      <vt:lpstr>Is the Study of ADT24 Needed?</vt:lpstr>
      <vt:lpstr>How to Determine ADT24</vt:lpstr>
      <vt:lpstr>How to Determine ADT24</vt:lpstr>
      <vt:lpstr>Example 1: Production of an Early Intermediate</vt:lpstr>
      <vt:lpstr>Example 1: Internal DSC/AKTS Study</vt:lpstr>
      <vt:lpstr>Example 1: Risk Mitigation Overview</vt:lpstr>
      <vt:lpstr>Example 2: Thermal Stability of Rxn Mixture</vt:lpstr>
      <vt:lpstr>PowerPoint Presentation</vt:lpstr>
      <vt:lpstr>Example 3: ADT24 Study of Tetrahydroxydiboron</vt:lpstr>
      <vt:lpstr>Summary</vt:lpstr>
      <vt:lpstr>Acknowledgement </vt:lpstr>
    </vt:vector>
  </TitlesOfParts>
  <Manager/>
  <Company>Bristol-Myers Squibb Company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DSC - Overview of Practices</dc:title>
  <dc:subject/>
  <dc:creator>Zhang, Shasha</dc:creator>
  <cp:keywords/>
  <dc:description/>
  <cp:lastModifiedBy>Mentzer, Ray A</cp:lastModifiedBy>
  <cp:revision>187</cp:revision>
  <cp:lastPrinted>2022-11-28T17:05:07Z</cp:lastPrinted>
  <dcterms:created xsi:type="dcterms:W3CDTF">2020-04-06T19:56:30Z</dcterms:created>
  <dcterms:modified xsi:type="dcterms:W3CDTF">2022-12-16T15:11:08Z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0x010100024D8BF13B717C4F96B3F02D0D0BF5C3</vt:lpwstr>
  </property>
</Properties>
</file>